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55"/>
  </p:notesMasterIdLst>
  <p:handoutMasterIdLst>
    <p:handoutMasterId r:id="rId56"/>
  </p:handoutMasterIdLst>
  <p:sldIdLst>
    <p:sldId id="257" r:id="rId3"/>
    <p:sldId id="258" r:id="rId4"/>
    <p:sldId id="259" r:id="rId5"/>
    <p:sldId id="260" r:id="rId6"/>
    <p:sldId id="262" r:id="rId7"/>
    <p:sldId id="261" r:id="rId8"/>
    <p:sldId id="263" r:id="rId9"/>
    <p:sldId id="265" r:id="rId10"/>
    <p:sldId id="266" r:id="rId11"/>
    <p:sldId id="267" r:id="rId12"/>
    <p:sldId id="280" r:id="rId13"/>
    <p:sldId id="268" r:id="rId14"/>
    <p:sldId id="269" r:id="rId15"/>
    <p:sldId id="281" r:id="rId16"/>
    <p:sldId id="274" r:id="rId17"/>
    <p:sldId id="285" r:id="rId18"/>
    <p:sldId id="271" r:id="rId19"/>
    <p:sldId id="270" r:id="rId20"/>
    <p:sldId id="273" r:id="rId21"/>
    <p:sldId id="307" r:id="rId22"/>
    <p:sldId id="286" r:id="rId23"/>
    <p:sldId id="357" r:id="rId24"/>
    <p:sldId id="287" r:id="rId25"/>
    <p:sldId id="275" r:id="rId26"/>
    <p:sldId id="272" r:id="rId27"/>
    <p:sldId id="276" r:id="rId28"/>
    <p:sldId id="277" r:id="rId29"/>
    <p:sldId id="278" r:id="rId30"/>
    <p:sldId id="279" r:id="rId31"/>
    <p:sldId id="282" r:id="rId32"/>
    <p:sldId id="283" r:id="rId33"/>
    <p:sldId id="284" r:id="rId34"/>
    <p:sldId id="288" r:id="rId35"/>
    <p:sldId id="289" r:id="rId36"/>
    <p:sldId id="290" r:id="rId37"/>
    <p:sldId id="291" r:id="rId38"/>
    <p:sldId id="292" r:id="rId39"/>
    <p:sldId id="293" r:id="rId40"/>
    <p:sldId id="306" r:id="rId41"/>
    <p:sldId id="294" r:id="rId42"/>
    <p:sldId id="295" r:id="rId43"/>
    <p:sldId id="296" r:id="rId44"/>
    <p:sldId id="297" r:id="rId45"/>
    <p:sldId id="300" r:id="rId46"/>
    <p:sldId id="298" r:id="rId47"/>
    <p:sldId id="299" r:id="rId48"/>
    <p:sldId id="309" r:id="rId49"/>
    <p:sldId id="301" r:id="rId50"/>
    <p:sldId id="305" r:id="rId51"/>
    <p:sldId id="320" r:id="rId52"/>
    <p:sldId id="321" r:id="rId53"/>
    <p:sldId id="322" r:id="rId54"/>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8" autoAdjust="0"/>
    <p:restoredTop sz="70257" autoAdjust="0"/>
  </p:normalViewPr>
  <p:slideViewPr>
    <p:cSldViewPr snapToGrid="0">
      <p:cViewPr varScale="1">
        <p:scale>
          <a:sx n="114" d="100"/>
          <a:sy n="114" d="100"/>
        </p:scale>
        <p:origin x="360" y="102"/>
      </p:cViewPr>
      <p:guideLst/>
    </p:cSldViewPr>
  </p:slideViewPr>
  <p:notesTextViewPr>
    <p:cViewPr>
      <p:scale>
        <a:sx n="1" d="1"/>
        <a:sy n="1" d="1"/>
      </p:scale>
      <p:origin x="0" y="0"/>
    </p:cViewPr>
  </p:notesTextViewPr>
  <p:notesViewPr>
    <p:cSldViewPr snapToGrid="0">
      <p:cViewPr varScale="1">
        <p:scale>
          <a:sx n="83" d="100"/>
          <a:sy n="83" d="100"/>
        </p:scale>
        <p:origin x="636"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5D1416A-DD03-4035-A7DE-7B48E05825B0}"/>
              </a:ext>
            </a:extLst>
          </p:cNvPr>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B7B5F04-7C3C-491F-A7FE-C2B54D43AA19}"/>
              </a:ext>
            </a:extLst>
          </p:cNvPr>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B1BB85D3-BD2B-470D-8482-42819188877B}" type="datetimeFigureOut">
              <a:rPr lang="en-US" smtClean="0"/>
              <a:t>2/18/2020</a:t>
            </a:fld>
            <a:endParaRPr lang="en-US"/>
          </a:p>
        </p:txBody>
      </p:sp>
      <p:sp>
        <p:nvSpPr>
          <p:cNvPr id="4" name="Footer Placeholder 3">
            <a:extLst>
              <a:ext uri="{FF2B5EF4-FFF2-40B4-BE49-F238E27FC236}">
                <a16:creationId xmlns:a16="http://schemas.microsoft.com/office/drawing/2014/main" id="{96B55E21-6250-4696-B2D1-C697D48D21D4}"/>
              </a:ext>
            </a:extLst>
          </p:cNvPr>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B16186D-1B0A-4F22-825C-74F25F7675DE}"/>
              </a:ext>
            </a:extLst>
          </p:cNvPr>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2D3BD1F9-8DC1-4848-93B6-7C39A60D0F62}" type="slidenum">
              <a:rPr lang="en-US" smtClean="0"/>
              <a:t>‹#›</a:t>
            </a:fld>
            <a:endParaRPr lang="en-US"/>
          </a:p>
        </p:txBody>
      </p:sp>
    </p:spTree>
    <p:extLst>
      <p:ext uri="{BB962C8B-B14F-4D97-AF65-F5344CB8AC3E}">
        <p14:creationId xmlns:p14="http://schemas.microsoft.com/office/powerpoint/2010/main" val="24805758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28614BED-3A96-4DF6-96EA-26BBDC0424B9}" type="datetimeFigureOut">
              <a:rPr lang="en-US" smtClean="0"/>
              <a:t>2/18/2020</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7C38AC00-40EB-4223-8804-E12E74FD528F}" type="slidenum">
              <a:rPr lang="en-US" smtClean="0"/>
              <a:t>‹#›</a:t>
            </a:fld>
            <a:endParaRPr lang="en-US"/>
          </a:p>
        </p:txBody>
      </p:sp>
    </p:spTree>
    <p:extLst>
      <p:ext uri="{BB962C8B-B14F-4D97-AF65-F5344CB8AC3E}">
        <p14:creationId xmlns:p14="http://schemas.microsoft.com/office/powerpoint/2010/main" val="94245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Peter Strand:</a:t>
            </a:r>
          </a:p>
          <a:p>
            <a:endParaRPr lang="en-US" dirty="0"/>
          </a:p>
          <a:p>
            <a:r>
              <a:rPr lang="en-US" dirty="0"/>
              <a:t>See Copyright Compendium</a:t>
            </a:r>
            <a:r>
              <a:rPr lang="en-US" baseline="0" dirty="0"/>
              <a:t> 802.1-802.3.</a:t>
            </a:r>
          </a:p>
          <a:p>
            <a:endParaRPr lang="en-US" baseline="0" dirty="0"/>
          </a:p>
          <a:p>
            <a:pPr marL="0" lvl="1" defTabSz="929537">
              <a:defRPr/>
            </a:pPr>
            <a:r>
              <a:rPr lang="en-US" altLang="en-US" u="sng" dirty="0"/>
              <a:t>Songs</a:t>
            </a:r>
            <a:r>
              <a:rPr lang="en-US" altLang="en-US" dirty="0"/>
              <a:t>: The author is the composer and lyricist</a:t>
            </a:r>
          </a:p>
          <a:p>
            <a:endParaRPr lang="en-US" dirty="0"/>
          </a:p>
          <a:p>
            <a:r>
              <a:rPr lang="en-US" sz="1200" b="0" i="0" kern="1200" dirty="0">
                <a:solidFill>
                  <a:schemeClr val="tx1"/>
                </a:solidFill>
                <a:effectLst/>
                <a:latin typeface="+mn-lt"/>
                <a:ea typeface="+mn-ea"/>
                <a:cs typeface="+mn-cs"/>
              </a:rPr>
              <a:t>The </a:t>
            </a:r>
            <a:r>
              <a:rPr lang="en-US" sz="1200" b="1" i="0" kern="1200" dirty="0">
                <a:solidFill>
                  <a:schemeClr val="tx1"/>
                </a:solidFill>
                <a:effectLst/>
                <a:latin typeface="+mn-lt"/>
                <a:ea typeface="+mn-ea"/>
                <a:cs typeface="+mn-cs"/>
              </a:rPr>
              <a:t>Copyright</a:t>
            </a:r>
            <a:r>
              <a:rPr lang="en-US" sz="1200" b="0" i="0" kern="1200" dirty="0">
                <a:solidFill>
                  <a:schemeClr val="tx1"/>
                </a:solidFill>
                <a:effectLst/>
                <a:latin typeface="+mn-lt"/>
                <a:ea typeface="+mn-ea"/>
                <a:cs typeface="+mn-cs"/>
              </a:rPr>
              <a:t> Act defines </a:t>
            </a:r>
            <a:r>
              <a:rPr lang="en-US" sz="1200" b="1" i="0" kern="1200" dirty="0">
                <a:solidFill>
                  <a:schemeClr val="tx1"/>
                </a:solidFill>
                <a:effectLst/>
                <a:latin typeface="+mn-lt"/>
                <a:ea typeface="+mn-ea"/>
                <a:cs typeface="+mn-cs"/>
              </a:rPr>
              <a:t>sound recordings</a:t>
            </a:r>
            <a:r>
              <a:rPr lang="en-US" sz="1200" b="0" i="0" kern="1200" dirty="0">
                <a:solidFill>
                  <a:schemeClr val="tx1"/>
                </a:solidFill>
                <a:effectLst/>
                <a:latin typeface="+mn-lt"/>
                <a:ea typeface="+mn-ea"/>
                <a:cs typeface="+mn-cs"/>
              </a:rPr>
              <a:t> as “works that result from the fixation of a series of musical, spoken, or other </a:t>
            </a:r>
            <a:r>
              <a:rPr lang="en-US" sz="1200" b="1" i="0" kern="1200" dirty="0">
                <a:solidFill>
                  <a:schemeClr val="tx1"/>
                </a:solidFill>
                <a:effectLst/>
                <a:latin typeface="+mn-lt"/>
                <a:ea typeface="+mn-ea"/>
                <a:cs typeface="+mn-cs"/>
              </a:rPr>
              <a:t>sounds</a:t>
            </a:r>
            <a:r>
              <a:rPr lang="en-US" sz="1200" b="0" i="0" kern="1200" dirty="0">
                <a:solidFill>
                  <a:schemeClr val="tx1"/>
                </a:solidFill>
                <a:effectLst/>
                <a:latin typeface="+mn-lt"/>
                <a:ea typeface="+mn-ea"/>
                <a:cs typeface="+mn-cs"/>
              </a:rPr>
              <a:t> but not including </a:t>
            </a:r>
            <a:r>
              <a:rPr lang="en-US" sz="1200" b="1" i="0" kern="1200" dirty="0">
                <a:solidFill>
                  <a:schemeClr val="tx1"/>
                </a:solidFill>
                <a:effectLst/>
                <a:latin typeface="+mn-lt"/>
                <a:ea typeface="+mn-ea"/>
                <a:cs typeface="+mn-cs"/>
              </a:rPr>
              <a:t>sounds </a:t>
            </a:r>
            <a:r>
              <a:rPr lang="en-US" sz="1200" b="0" i="0" kern="1200" dirty="0">
                <a:solidFill>
                  <a:schemeClr val="tx1"/>
                </a:solidFill>
                <a:effectLst/>
                <a:latin typeface="+mn-lt"/>
                <a:ea typeface="+mn-ea"/>
                <a:cs typeface="+mn-cs"/>
              </a:rPr>
              <a:t>accompanying a motion picture or other audiovisual work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See: Circular 56</a:t>
            </a:r>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2</a:t>
            </a:fld>
            <a:endParaRPr lang="en-US"/>
          </a:p>
        </p:txBody>
      </p:sp>
    </p:spTree>
    <p:extLst>
      <p:ext uri="{BB962C8B-B14F-4D97-AF65-F5344CB8AC3E}">
        <p14:creationId xmlns:p14="http://schemas.microsoft.com/office/powerpoint/2010/main" val="24100218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Copyright Compendium</a:t>
            </a:r>
            <a:r>
              <a:rPr lang="en-US" baseline="0" dirty="0"/>
              <a:t> 802.5 (Musical Works); and 803.5 and 803.6(B) (Sound recordings)</a:t>
            </a:r>
          </a:p>
          <a:p>
            <a:endParaRPr lang="en-US" baseline="0" dirty="0"/>
          </a:p>
          <a:p>
            <a:pPr eaLnBrk="1" hangingPunct="1">
              <a:spcBef>
                <a:spcPct val="0"/>
              </a:spcBef>
            </a:pPr>
            <a:r>
              <a:rPr lang="en-US" altLang="en-US" dirty="0"/>
              <a:t>Chord progressions are not protected by copyright because there are only so many chords that can be played that make sense with the melody of the song. If every song had to have unique chord progression there would not be very many songs without copyright infringement.</a:t>
            </a:r>
          </a:p>
          <a:p>
            <a:pPr eaLnBrk="1" hangingPunct="1">
              <a:spcBef>
                <a:spcPct val="0"/>
              </a:spcBef>
            </a:pPr>
            <a:endParaRPr lang="en-US" altLang="en-US" dirty="0"/>
          </a:p>
          <a:p>
            <a:pPr eaLnBrk="1" hangingPunct="1">
              <a:spcBef>
                <a:spcPct val="0"/>
              </a:spcBef>
            </a:pPr>
            <a:r>
              <a:rPr lang="en-US" altLang="en-US" dirty="0"/>
              <a:t>Public Domain- Works that can never be owned by an author or artist and can legally be used by the public </a:t>
            </a:r>
          </a:p>
          <a:p>
            <a:pPr eaLnBrk="1" hangingPunct="1">
              <a:spcBef>
                <a:spcPct val="0"/>
              </a:spcBef>
            </a:pPr>
            <a:r>
              <a:rPr lang="en-US" altLang="en-US" dirty="0"/>
              <a:t>	4 common ways works become public domain- 1) copyright has expired 2) copyright owner failed to follow copyright renewal rules 3) copyright owner deliberately places it in the public domain 4) copyright law does not protect the type of work</a:t>
            </a:r>
          </a:p>
          <a:p>
            <a:pPr eaLnBrk="1" hangingPunct="1">
              <a:spcBef>
                <a:spcPct val="0"/>
              </a:spcBef>
            </a:pPr>
            <a:r>
              <a:rPr lang="en-US" altLang="en-US" dirty="0"/>
              <a:t>	“Collective works”- while single works that are public domain are not copyrightable, a collection of those works may be protected by copyright. If the person who created the collection creatively made their choices in its organization and composition, it may be copyrightable.</a:t>
            </a:r>
          </a:p>
          <a:p>
            <a:pPr eaLnBrk="1" hangingPunct="1">
              <a:spcBef>
                <a:spcPct val="0"/>
              </a:spcBef>
            </a:pPr>
            <a:endParaRPr lang="en-US" altLang="en-US" dirty="0"/>
          </a:p>
          <a:p>
            <a:pPr eaLnBrk="1" hangingPunct="1">
              <a:spcBef>
                <a:spcPct val="0"/>
              </a:spcBef>
            </a:pPr>
            <a:r>
              <a:rPr lang="en-US" altLang="en-US" dirty="0"/>
              <a:t>Scenes a Faire- “scenes that must be done”- sequence of elements that are not copyrightable because they have become standard in the type of genre or work that it is </a:t>
            </a:r>
          </a:p>
          <a:p>
            <a:pPr eaLnBrk="1" hangingPunct="1">
              <a:spcBef>
                <a:spcPct val="0"/>
              </a:spcBef>
            </a:pPr>
            <a:endParaRPr lang="en-US" alt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11</a:t>
            </a:fld>
            <a:endParaRPr lang="en-US"/>
          </a:p>
        </p:txBody>
      </p:sp>
    </p:spTree>
    <p:extLst>
      <p:ext uri="{BB962C8B-B14F-4D97-AF65-F5344CB8AC3E}">
        <p14:creationId xmlns:p14="http://schemas.microsoft.com/office/powerpoint/2010/main" val="1255229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t>
            </a:r>
            <a:r>
              <a:rPr lang="en-US" baseline="0" dirty="0"/>
              <a:t> fixations of works of the performing arts are grouped into two main categories: copies and </a:t>
            </a:r>
            <a:r>
              <a:rPr lang="en-US" baseline="0" dirty="0" err="1"/>
              <a:t>phonorecords</a:t>
            </a:r>
            <a:r>
              <a:rPr lang="en-US" baseline="0" dirty="0"/>
              <a:t>, which are defined in the </a:t>
            </a:r>
            <a:r>
              <a:rPr lang="en-US" dirty="0"/>
              <a:t>Copyright Compendium</a:t>
            </a:r>
            <a:r>
              <a:rPr lang="en-US" baseline="0" dirty="0"/>
              <a:t> Sections 801.3(A) and 801.3(B). See also 802.4.</a:t>
            </a:r>
            <a:endParaRPr lang="en-US" dirty="0"/>
          </a:p>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12</a:t>
            </a:fld>
            <a:endParaRPr lang="en-US"/>
          </a:p>
        </p:txBody>
      </p:sp>
    </p:spTree>
    <p:extLst>
      <p:ext uri="{BB962C8B-B14F-4D97-AF65-F5344CB8AC3E}">
        <p14:creationId xmlns:p14="http://schemas.microsoft.com/office/powerpoint/2010/main" val="3821302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Copyright Compendium</a:t>
            </a:r>
            <a:r>
              <a:rPr lang="en-US" baseline="0" dirty="0"/>
              <a:t> 802.5(C)</a:t>
            </a:r>
          </a:p>
          <a:p>
            <a:endParaRPr lang="en-US" baseline="0" dirty="0"/>
          </a:p>
          <a:p>
            <a:pPr eaLnBrk="1" hangingPunct="1">
              <a:spcBef>
                <a:spcPct val="0"/>
              </a:spcBef>
            </a:pPr>
            <a:r>
              <a:rPr lang="en-US" altLang="en-US" dirty="0"/>
              <a:t>Under the Copyright Act, an author is the creator of the original expression in a work</a:t>
            </a:r>
          </a:p>
          <a:p>
            <a:pPr eaLnBrk="1" hangingPunct="1">
              <a:spcBef>
                <a:spcPct val="0"/>
              </a:spcBef>
            </a:pPr>
            <a:r>
              <a:rPr lang="en-US" altLang="en-US" dirty="0"/>
              <a:t>	</a:t>
            </a:r>
            <a:endParaRPr lang="en-US" baseline="0" dirty="0"/>
          </a:p>
          <a:p>
            <a:pPr defTabSz="929537">
              <a:defRPr/>
            </a:pPr>
            <a:r>
              <a:rPr lang="en-US" altLang="en-US" dirty="0"/>
              <a:t>Authors own the copyright unless they agree to give another entity, such as a publisher, the ownership rights</a:t>
            </a:r>
          </a:p>
          <a:p>
            <a:endParaRPr lang="en-US" baseline="0" dirty="0"/>
          </a:p>
          <a:p>
            <a:r>
              <a:rPr lang="en-US" baseline="0" dirty="0"/>
              <a:t>Songwriters are Authors under the Copyright Act</a:t>
            </a:r>
          </a:p>
          <a:p>
            <a:r>
              <a:rPr lang="en-US" dirty="0"/>
              <a:t>What did each author/songwriter contribute?</a:t>
            </a:r>
          </a:p>
          <a:p>
            <a:r>
              <a:rPr lang="en-US" dirty="0"/>
              <a:t>Band Members – when is an instrumental part songwriting?</a:t>
            </a:r>
            <a:r>
              <a:rPr lang="en-US" baseline="0" dirty="0"/>
              <a:t> Satisfaction, Running Down a Dream, 50 Ways to Leave Your Lover.</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13</a:t>
            </a:fld>
            <a:endParaRPr lang="en-US"/>
          </a:p>
        </p:txBody>
      </p:sp>
    </p:spTree>
    <p:extLst>
      <p:ext uri="{BB962C8B-B14F-4D97-AF65-F5344CB8AC3E}">
        <p14:creationId xmlns:p14="http://schemas.microsoft.com/office/powerpoint/2010/main" val="2437371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37">
              <a:defRPr/>
            </a:pPr>
            <a:r>
              <a:rPr lang="en-US" dirty="0"/>
              <a:t>See Copyright Compendium</a:t>
            </a:r>
            <a:r>
              <a:rPr lang="en-US" baseline="0" dirty="0"/>
              <a:t> 802.3(A)</a:t>
            </a:r>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14</a:t>
            </a:fld>
            <a:endParaRPr lang="en-US"/>
          </a:p>
        </p:txBody>
      </p:sp>
    </p:spTree>
    <p:extLst>
      <p:ext uri="{BB962C8B-B14F-4D97-AF65-F5344CB8AC3E}">
        <p14:creationId xmlns:p14="http://schemas.microsoft.com/office/powerpoint/2010/main" val="36506302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15</a:t>
            </a:fld>
            <a:endParaRPr lang="en-US"/>
          </a:p>
        </p:txBody>
      </p:sp>
    </p:spTree>
    <p:extLst>
      <p:ext uri="{BB962C8B-B14F-4D97-AF65-F5344CB8AC3E}">
        <p14:creationId xmlns:p14="http://schemas.microsoft.com/office/powerpoint/2010/main" val="4189958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Strand:</a:t>
            </a:r>
          </a:p>
          <a:p>
            <a:endParaRPr lang="en-US" dirty="0"/>
          </a:p>
          <a:p>
            <a:r>
              <a:rPr lang="en-US" dirty="0"/>
              <a:t>See Copyright Compendium</a:t>
            </a:r>
            <a:r>
              <a:rPr lang="en-US" baseline="0" dirty="0"/>
              <a:t> 803.5</a:t>
            </a:r>
          </a:p>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16</a:t>
            </a:fld>
            <a:endParaRPr lang="en-US"/>
          </a:p>
        </p:txBody>
      </p:sp>
    </p:spTree>
    <p:extLst>
      <p:ext uri="{BB962C8B-B14F-4D97-AF65-F5344CB8AC3E}">
        <p14:creationId xmlns:p14="http://schemas.microsoft.com/office/powerpoint/2010/main" val="38050940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17</a:t>
            </a:fld>
            <a:endParaRPr lang="en-US"/>
          </a:p>
        </p:txBody>
      </p:sp>
    </p:spTree>
    <p:extLst>
      <p:ext uri="{BB962C8B-B14F-4D97-AF65-F5344CB8AC3E}">
        <p14:creationId xmlns:p14="http://schemas.microsoft.com/office/powerpoint/2010/main" val="21650249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18</a:t>
            </a:fld>
            <a:endParaRPr lang="en-US"/>
          </a:p>
        </p:txBody>
      </p:sp>
    </p:spTree>
    <p:extLst>
      <p:ext uri="{BB962C8B-B14F-4D97-AF65-F5344CB8AC3E}">
        <p14:creationId xmlns:p14="http://schemas.microsoft.com/office/powerpoint/2010/main" val="25995466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19</a:t>
            </a:fld>
            <a:endParaRPr lang="en-US"/>
          </a:p>
        </p:txBody>
      </p:sp>
    </p:spTree>
    <p:extLst>
      <p:ext uri="{BB962C8B-B14F-4D97-AF65-F5344CB8AC3E}">
        <p14:creationId xmlns:p14="http://schemas.microsoft.com/office/powerpoint/2010/main" val="20483421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Peter Strand</a:t>
            </a:r>
          </a:p>
          <a:p>
            <a:endParaRPr lang="en-US" dirty="0"/>
          </a:p>
          <a:p>
            <a:pPr eaLnBrk="1" hangingPunct="1">
              <a:spcBef>
                <a:spcPct val="0"/>
              </a:spcBef>
            </a:pPr>
            <a:r>
              <a:rPr lang="en-US" altLang="en-US" dirty="0"/>
              <a:t>The IP is different in a song (musical composition) and a sound recording.</a:t>
            </a:r>
          </a:p>
          <a:p>
            <a:pPr eaLnBrk="1" hangingPunct="1">
              <a:spcBef>
                <a:spcPct val="0"/>
              </a:spcBef>
            </a:pPr>
            <a:r>
              <a:rPr lang="en-US" altLang="en-US" dirty="0"/>
              <a:t>	Songs= underlying music, lyrics, </a:t>
            </a:r>
            <a:r>
              <a:rPr lang="en-US" altLang="en-US" dirty="0" err="1"/>
              <a:t>etc</a:t>
            </a:r>
            <a:endParaRPr lang="en-US" altLang="en-US" dirty="0"/>
          </a:p>
          <a:p>
            <a:pPr eaLnBrk="1" hangingPunct="1">
              <a:spcBef>
                <a:spcPct val="0"/>
              </a:spcBef>
            </a:pPr>
            <a:r>
              <a:rPr lang="en-US" altLang="en-US" dirty="0"/>
              <a:t>	Sound recording= the physical recording of performance of a work that can be otherwise communicated (CDs, tape, video, </a:t>
            </a:r>
            <a:r>
              <a:rPr lang="en-US" altLang="en-US" dirty="0" err="1"/>
              <a:t>etc</a:t>
            </a:r>
            <a:r>
              <a:rPr lang="en-US" altLang="en-US" dirty="0"/>
              <a:t>)</a:t>
            </a:r>
          </a:p>
          <a:p>
            <a:pPr eaLnBrk="1" hangingPunct="1">
              <a:spcBef>
                <a:spcPct val="0"/>
              </a:spcBef>
            </a:pPr>
            <a:endParaRPr lang="en-US" altLang="en-US" dirty="0"/>
          </a:p>
          <a:p>
            <a:pPr eaLnBrk="1" hangingPunct="1">
              <a:spcBef>
                <a:spcPct val="0"/>
              </a:spcBef>
            </a:pPr>
            <a:r>
              <a:rPr lang="en-US" altLang="en-US" dirty="0"/>
              <a:t>Authors own the copyright unless they agree to give another entity, such as a publisher, the ownership rights</a:t>
            </a:r>
          </a:p>
          <a:p>
            <a:pPr eaLnBrk="1" hangingPunct="1">
              <a:spcBef>
                <a:spcPct val="0"/>
              </a:spcBef>
            </a:pPr>
            <a:endParaRPr lang="en-US" altLang="en-US" dirty="0"/>
          </a:p>
          <a:p>
            <a:pPr eaLnBrk="1" hangingPunct="1">
              <a:spcBef>
                <a:spcPct val="0"/>
              </a:spcBef>
            </a:pPr>
            <a:r>
              <a:rPr lang="en-US" altLang="en-US" dirty="0"/>
              <a:t>Usually owners of sound recordings do not have the exclusive right to publicly perform that work, but they do by means of a digital audio transmission</a:t>
            </a:r>
          </a:p>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20</a:t>
            </a:fld>
            <a:endParaRPr lang="en-US"/>
          </a:p>
        </p:txBody>
      </p:sp>
    </p:spTree>
    <p:extLst>
      <p:ext uri="{BB962C8B-B14F-4D97-AF65-F5344CB8AC3E}">
        <p14:creationId xmlns:p14="http://schemas.microsoft.com/office/powerpoint/2010/main" val="4148421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37">
              <a:defRPr/>
            </a:pPr>
            <a:r>
              <a:rPr lang="en-US" dirty="0"/>
              <a:t>See Copyright Compendium</a:t>
            </a:r>
            <a:r>
              <a:rPr lang="en-US" baseline="0" dirty="0"/>
              <a:t> 802.3(A)</a:t>
            </a:r>
            <a:endParaRPr lang="en-US" dirty="0"/>
          </a:p>
          <a:p>
            <a:endParaRPr lang="en-US" dirty="0"/>
          </a:p>
          <a:p>
            <a:endParaRPr lang="en-US" dirty="0"/>
          </a:p>
          <a:p>
            <a:pPr eaLnBrk="1" hangingPunct="1">
              <a:spcBef>
                <a:spcPct val="0"/>
              </a:spcBef>
            </a:pPr>
            <a:endParaRPr lang="en-US" altLang="en-US" dirty="0"/>
          </a:p>
          <a:p>
            <a:pPr eaLnBrk="1" hangingPunct="1">
              <a:spcBef>
                <a:spcPct val="0"/>
              </a:spcBef>
            </a:pPr>
            <a:r>
              <a:rPr lang="en-US" altLang="en-US" dirty="0"/>
              <a:t>Melody- Single tones that create a tune that the listener perceives as a single sound</a:t>
            </a:r>
          </a:p>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3</a:t>
            </a:fld>
            <a:endParaRPr lang="en-US"/>
          </a:p>
        </p:txBody>
      </p:sp>
    </p:spTree>
    <p:extLst>
      <p:ext uri="{BB962C8B-B14F-4D97-AF65-F5344CB8AC3E}">
        <p14:creationId xmlns:p14="http://schemas.microsoft.com/office/powerpoint/2010/main" val="20169362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21</a:t>
            </a:fld>
            <a:endParaRPr lang="en-US"/>
          </a:p>
        </p:txBody>
      </p:sp>
    </p:spTree>
    <p:extLst>
      <p:ext uri="{BB962C8B-B14F-4D97-AF65-F5344CB8AC3E}">
        <p14:creationId xmlns:p14="http://schemas.microsoft.com/office/powerpoint/2010/main" val="28825923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23</a:t>
            </a:fld>
            <a:endParaRPr lang="en-US"/>
          </a:p>
        </p:txBody>
      </p:sp>
    </p:spTree>
    <p:extLst>
      <p:ext uri="{BB962C8B-B14F-4D97-AF65-F5344CB8AC3E}">
        <p14:creationId xmlns:p14="http://schemas.microsoft.com/office/powerpoint/2010/main" val="31307536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dirty="0"/>
              <a:t>Repro Rights are not the same for Musical Works and Sound Recordings!</a:t>
            </a:r>
          </a:p>
        </p:txBody>
      </p:sp>
      <p:sp>
        <p:nvSpPr>
          <p:cNvPr id="4" name="Slide Number Placeholder 3"/>
          <p:cNvSpPr>
            <a:spLocks noGrp="1"/>
          </p:cNvSpPr>
          <p:nvPr>
            <p:ph type="sldNum" sz="quarter" idx="10"/>
          </p:nvPr>
        </p:nvSpPr>
        <p:spPr/>
        <p:txBody>
          <a:bodyPr/>
          <a:lstStyle/>
          <a:p>
            <a:fld id="{7C38AC00-40EB-4223-8804-E12E74FD528F}" type="slidenum">
              <a:rPr lang="en-US" smtClean="0"/>
              <a:t>24</a:t>
            </a:fld>
            <a:endParaRPr lang="en-US"/>
          </a:p>
        </p:txBody>
      </p:sp>
    </p:spTree>
    <p:extLst>
      <p:ext uri="{BB962C8B-B14F-4D97-AF65-F5344CB8AC3E}">
        <p14:creationId xmlns:p14="http://schemas.microsoft.com/office/powerpoint/2010/main" val="41385018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25</a:t>
            </a:fld>
            <a:endParaRPr lang="en-US"/>
          </a:p>
        </p:txBody>
      </p:sp>
    </p:spTree>
    <p:extLst>
      <p:ext uri="{BB962C8B-B14F-4D97-AF65-F5344CB8AC3E}">
        <p14:creationId xmlns:p14="http://schemas.microsoft.com/office/powerpoint/2010/main" val="17384096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r>
              <a:rPr lang="en-US" dirty="0"/>
              <a:t>Public Performance Rights are not the same for Musical Works and Sound Recordings!</a:t>
            </a:r>
          </a:p>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26</a:t>
            </a:fld>
            <a:endParaRPr lang="en-US"/>
          </a:p>
        </p:txBody>
      </p:sp>
    </p:spTree>
    <p:extLst>
      <p:ext uri="{BB962C8B-B14F-4D97-AF65-F5344CB8AC3E}">
        <p14:creationId xmlns:p14="http://schemas.microsoft.com/office/powerpoint/2010/main" val="16750995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27</a:t>
            </a:fld>
            <a:endParaRPr lang="en-US"/>
          </a:p>
        </p:txBody>
      </p:sp>
    </p:spTree>
    <p:extLst>
      <p:ext uri="{BB962C8B-B14F-4D97-AF65-F5344CB8AC3E}">
        <p14:creationId xmlns:p14="http://schemas.microsoft.com/office/powerpoint/2010/main" val="18116876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28</a:t>
            </a:fld>
            <a:endParaRPr lang="en-US"/>
          </a:p>
        </p:txBody>
      </p:sp>
    </p:spTree>
    <p:extLst>
      <p:ext uri="{BB962C8B-B14F-4D97-AF65-F5344CB8AC3E}">
        <p14:creationId xmlns:p14="http://schemas.microsoft.com/office/powerpoint/2010/main" val="30518992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Fair use to be covered in a later video related specifically to music but see generally LCA Copyright</a:t>
            </a:r>
            <a:r>
              <a:rPr lang="en-US" baseline="0" dirty="0"/>
              <a:t> Fundamentals: Fair Use.</a:t>
            </a:r>
            <a:endParaRPr lang="en-US" dirty="0"/>
          </a:p>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29</a:t>
            </a:fld>
            <a:endParaRPr lang="en-US"/>
          </a:p>
        </p:txBody>
      </p:sp>
    </p:spTree>
    <p:extLst>
      <p:ext uri="{BB962C8B-B14F-4D97-AF65-F5344CB8AC3E}">
        <p14:creationId xmlns:p14="http://schemas.microsoft.com/office/powerpoint/2010/main" val="41134711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17 U.S.C. Chapter</a:t>
            </a:r>
            <a:r>
              <a:rPr lang="en-US" baseline="0" dirty="0"/>
              <a:t> 3: Duration of Copyright</a:t>
            </a:r>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30</a:t>
            </a:fld>
            <a:endParaRPr lang="en-US"/>
          </a:p>
        </p:txBody>
      </p:sp>
    </p:spTree>
    <p:extLst>
      <p:ext uri="{BB962C8B-B14F-4D97-AF65-F5344CB8AC3E}">
        <p14:creationId xmlns:p14="http://schemas.microsoft.com/office/powerpoint/2010/main" val="25106733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31</a:t>
            </a:fld>
            <a:endParaRPr lang="en-US"/>
          </a:p>
        </p:txBody>
      </p:sp>
    </p:spTree>
    <p:extLst>
      <p:ext uri="{BB962C8B-B14F-4D97-AF65-F5344CB8AC3E}">
        <p14:creationId xmlns:p14="http://schemas.microsoft.com/office/powerpoint/2010/main" val="3017388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Copyright Compendium</a:t>
            </a:r>
            <a:r>
              <a:rPr lang="en-US" baseline="0" dirty="0"/>
              <a:t> 802.3(D)</a:t>
            </a:r>
          </a:p>
          <a:p>
            <a:endParaRPr lang="en-US" baseline="0" dirty="0"/>
          </a:p>
          <a:p>
            <a:pPr defTabSz="929537">
              <a:defRPr/>
            </a:pPr>
            <a:r>
              <a:rPr lang="en-US" altLang="en-US" dirty="0"/>
              <a:t>Lyrics describe the theme, concept, story that the artists wishes to convey through the song </a:t>
            </a:r>
          </a:p>
          <a:p>
            <a:endParaRPr lang="en-US" baseline="0" dirty="0"/>
          </a:p>
          <a:p>
            <a:endParaRPr lang="en-US" baseline="0" dirty="0"/>
          </a:p>
          <a:p>
            <a:pPr defTabSz="929537">
              <a:defRPr/>
            </a:pPr>
            <a:r>
              <a:rPr lang="en-US" altLang="en-US" dirty="0"/>
              <a:t>Hooks are not always the chorus- they can also be instrumental, made up of guitar riffs and </a:t>
            </a:r>
          </a:p>
        </p:txBody>
      </p:sp>
      <p:sp>
        <p:nvSpPr>
          <p:cNvPr id="4" name="Slide Number Placeholder 3"/>
          <p:cNvSpPr>
            <a:spLocks noGrp="1"/>
          </p:cNvSpPr>
          <p:nvPr>
            <p:ph type="sldNum" sz="quarter" idx="10"/>
          </p:nvPr>
        </p:nvSpPr>
        <p:spPr/>
        <p:txBody>
          <a:bodyPr/>
          <a:lstStyle/>
          <a:p>
            <a:fld id="{7C38AC00-40EB-4223-8804-E12E74FD528F}" type="slidenum">
              <a:rPr lang="en-US" smtClean="0"/>
              <a:t>4</a:t>
            </a:fld>
            <a:endParaRPr lang="en-US"/>
          </a:p>
        </p:txBody>
      </p:sp>
    </p:spTree>
    <p:extLst>
      <p:ext uri="{BB962C8B-B14F-4D97-AF65-F5344CB8AC3E}">
        <p14:creationId xmlns:p14="http://schemas.microsoft.com/office/powerpoint/2010/main" val="31714135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also: Copyright Circular 22 in materials.</a:t>
            </a:r>
          </a:p>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32</a:t>
            </a:fld>
            <a:endParaRPr lang="en-US"/>
          </a:p>
        </p:txBody>
      </p:sp>
    </p:spTree>
    <p:extLst>
      <p:ext uri="{BB962C8B-B14F-4D97-AF65-F5344CB8AC3E}">
        <p14:creationId xmlns:p14="http://schemas.microsoft.com/office/powerpoint/2010/main" val="41547344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Barry Irwin</a:t>
            </a:r>
          </a:p>
          <a:p>
            <a:endParaRPr lang="en-US" dirty="0"/>
          </a:p>
          <a:p>
            <a:pPr marL="0" lvl="1" defTabSz="929537">
              <a:defRPr/>
            </a:pPr>
            <a:r>
              <a:rPr lang="en-US" altLang="en-US" u="sng" dirty="0"/>
              <a:t>Sound Recording</a:t>
            </a:r>
            <a:r>
              <a:rPr lang="en-US" altLang="en-US" dirty="0"/>
              <a:t>: The author is the </a:t>
            </a:r>
            <a:r>
              <a:rPr lang="en-US" altLang="en-US" b="1" dirty="0"/>
              <a:t>performer </a:t>
            </a:r>
            <a:r>
              <a:rPr lang="en-US" altLang="en-US" dirty="0"/>
              <a:t>whose performance is </a:t>
            </a:r>
            <a:r>
              <a:rPr lang="en-US" altLang="en-US" b="1" dirty="0"/>
              <a:t>captured or fixed </a:t>
            </a:r>
            <a:r>
              <a:rPr lang="en-US" altLang="en-US" dirty="0"/>
              <a:t>in the recording or the </a:t>
            </a:r>
            <a:r>
              <a:rPr lang="en-US" altLang="en-US" b="1" dirty="0"/>
              <a:t>record producer </a:t>
            </a:r>
            <a:r>
              <a:rPr lang="en-US" altLang="en-US" dirty="0"/>
              <a:t>who processes the sounds and fixes them in the final recording</a:t>
            </a:r>
            <a:endParaRPr lang="en-US" altLang="en-US" b="1" u="sng" dirty="0"/>
          </a:p>
          <a:p>
            <a:endParaRPr lang="en-US" dirty="0"/>
          </a:p>
          <a:p>
            <a:pPr defTabSz="929537">
              <a:defRPr/>
            </a:pPr>
            <a:r>
              <a:rPr lang="en-US" altLang="en-US" dirty="0"/>
              <a:t>Usually owners of sound recordings do not have the exclusive right to publicly perform that work, but they do by means of a digital audio transmission</a:t>
            </a:r>
          </a:p>
        </p:txBody>
      </p:sp>
      <p:sp>
        <p:nvSpPr>
          <p:cNvPr id="4" name="Slide Number Placeholder 3"/>
          <p:cNvSpPr>
            <a:spLocks noGrp="1"/>
          </p:cNvSpPr>
          <p:nvPr>
            <p:ph type="sldNum" sz="quarter" idx="10"/>
          </p:nvPr>
        </p:nvSpPr>
        <p:spPr/>
        <p:txBody>
          <a:bodyPr/>
          <a:lstStyle/>
          <a:p>
            <a:fld id="{7C38AC00-40EB-4223-8804-E12E74FD528F}" type="slidenum">
              <a:rPr lang="en-US" smtClean="0"/>
              <a:t>33</a:t>
            </a:fld>
            <a:endParaRPr lang="en-US"/>
          </a:p>
        </p:txBody>
      </p:sp>
    </p:spTree>
    <p:extLst>
      <p:ext uri="{BB962C8B-B14F-4D97-AF65-F5344CB8AC3E}">
        <p14:creationId xmlns:p14="http://schemas.microsoft.com/office/powerpoint/2010/main" val="22871473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34</a:t>
            </a:fld>
            <a:endParaRPr lang="en-US"/>
          </a:p>
        </p:txBody>
      </p:sp>
    </p:spTree>
    <p:extLst>
      <p:ext uri="{BB962C8B-B14F-4D97-AF65-F5344CB8AC3E}">
        <p14:creationId xmlns:p14="http://schemas.microsoft.com/office/powerpoint/2010/main" val="27236106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Copyright Compendium</a:t>
            </a:r>
            <a:r>
              <a:rPr lang="en-US" baseline="0" dirty="0"/>
              <a:t> 801.6; 17 USC 101</a:t>
            </a:r>
          </a:p>
          <a:p>
            <a:endParaRPr lang="en-US" baseline="0" dirty="0"/>
          </a:p>
          <a:p>
            <a:r>
              <a:rPr lang="en-US" baseline="0" dirty="0"/>
              <a:t>For more information, </a:t>
            </a:r>
            <a:r>
              <a:rPr lang="en-US" dirty="0"/>
              <a:t>See Copyright Compendium</a:t>
            </a:r>
            <a:r>
              <a:rPr lang="en-US" baseline="0" dirty="0"/>
              <a:t> Chapter 500, Section 505.</a:t>
            </a:r>
          </a:p>
          <a:p>
            <a:endParaRPr lang="en-US" dirty="0"/>
          </a:p>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35</a:t>
            </a:fld>
            <a:endParaRPr lang="en-US"/>
          </a:p>
        </p:txBody>
      </p:sp>
    </p:spTree>
    <p:extLst>
      <p:ext uri="{BB962C8B-B14F-4D97-AF65-F5344CB8AC3E}">
        <p14:creationId xmlns:p14="http://schemas.microsoft.com/office/powerpoint/2010/main" val="21590753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36</a:t>
            </a:fld>
            <a:endParaRPr lang="en-US"/>
          </a:p>
        </p:txBody>
      </p:sp>
    </p:spTree>
    <p:extLst>
      <p:ext uri="{BB962C8B-B14F-4D97-AF65-F5344CB8AC3E}">
        <p14:creationId xmlns:p14="http://schemas.microsoft.com/office/powerpoint/2010/main" val="11166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37</a:t>
            </a:fld>
            <a:endParaRPr lang="en-US"/>
          </a:p>
        </p:txBody>
      </p:sp>
    </p:spTree>
    <p:extLst>
      <p:ext uri="{BB962C8B-B14F-4D97-AF65-F5344CB8AC3E}">
        <p14:creationId xmlns:p14="http://schemas.microsoft.com/office/powerpoint/2010/main" val="8810812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See Copyright Compendium 801.8, 802.6</a:t>
            </a:r>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38</a:t>
            </a:fld>
            <a:endParaRPr lang="en-US"/>
          </a:p>
        </p:txBody>
      </p:sp>
    </p:spTree>
    <p:extLst>
      <p:ext uri="{BB962C8B-B14F-4D97-AF65-F5344CB8AC3E}">
        <p14:creationId xmlns:p14="http://schemas.microsoft.com/office/powerpoint/2010/main" val="29507109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See Copyright Compendium 801.8, 802.6</a:t>
            </a:r>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39</a:t>
            </a:fld>
            <a:endParaRPr lang="en-US"/>
          </a:p>
        </p:txBody>
      </p:sp>
    </p:spTree>
    <p:extLst>
      <p:ext uri="{BB962C8B-B14F-4D97-AF65-F5344CB8AC3E}">
        <p14:creationId xmlns:p14="http://schemas.microsoft.com/office/powerpoint/2010/main" val="35833446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See Copyright Compendium 803.6</a:t>
            </a:r>
          </a:p>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40</a:t>
            </a:fld>
            <a:endParaRPr lang="en-US"/>
          </a:p>
        </p:txBody>
      </p:sp>
    </p:spTree>
    <p:extLst>
      <p:ext uri="{BB962C8B-B14F-4D97-AF65-F5344CB8AC3E}">
        <p14:creationId xmlns:p14="http://schemas.microsoft.com/office/powerpoint/2010/main" val="16110125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37">
              <a:defRPr/>
            </a:pPr>
            <a:r>
              <a:rPr lang="en-US" dirty="0"/>
              <a:t>See Copyright Compendium 803.6</a:t>
            </a:r>
          </a:p>
        </p:txBody>
      </p:sp>
      <p:sp>
        <p:nvSpPr>
          <p:cNvPr id="4" name="Slide Number Placeholder 3"/>
          <p:cNvSpPr>
            <a:spLocks noGrp="1"/>
          </p:cNvSpPr>
          <p:nvPr>
            <p:ph type="sldNum" sz="quarter" idx="10"/>
          </p:nvPr>
        </p:nvSpPr>
        <p:spPr/>
        <p:txBody>
          <a:bodyPr/>
          <a:lstStyle/>
          <a:p>
            <a:fld id="{7C38AC00-40EB-4223-8804-E12E74FD528F}" type="slidenum">
              <a:rPr lang="en-US" smtClean="0"/>
              <a:t>41</a:t>
            </a:fld>
            <a:endParaRPr lang="en-US"/>
          </a:p>
        </p:txBody>
      </p:sp>
    </p:spTree>
    <p:extLst>
      <p:ext uri="{BB962C8B-B14F-4D97-AF65-F5344CB8AC3E}">
        <p14:creationId xmlns:p14="http://schemas.microsoft.com/office/powerpoint/2010/main" val="921044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Copyright Compendium</a:t>
            </a:r>
            <a:r>
              <a:rPr lang="en-US" baseline="0" dirty="0"/>
              <a:t> 802.3(B)</a:t>
            </a:r>
            <a:endParaRPr lang="en-US" dirty="0"/>
          </a:p>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5</a:t>
            </a:fld>
            <a:endParaRPr lang="en-US"/>
          </a:p>
        </p:txBody>
      </p:sp>
    </p:spTree>
    <p:extLst>
      <p:ext uri="{BB962C8B-B14F-4D97-AF65-F5344CB8AC3E}">
        <p14:creationId xmlns:p14="http://schemas.microsoft.com/office/powerpoint/2010/main" val="11179647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See Copyright Compendium 801.9</a:t>
            </a:r>
          </a:p>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42</a:t>
            </a:fld>
            <a:endParaRPr lang="en-US"/>
          </a:p>
        </p:txBody>
      </p:sp>
    </p:spTree>
    <p:extLst>
      <p:ext uri="{BB962C8B-B14F-4D97-AF65-F5344CB8AC3E}">
        <p14:creationId xmlns:p14="http://schemas.microsoft.com/office/powerpoint/2010/main" val="21991626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37">
              <a:defRPr/>
            </a:pPr>
            <a:r>
              <a:rPr lang="en-US" dirty="0"/>
              <a:t>See Copyright Compendium 801.10</a:t>
            </a:r>
            <a:r>
              <a:rPr lang="en-US" baseline="0" dirty="0"/>
              <a:t> and 509. </a:t>
            </a:r>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43</a:t>
            </a:fld>
            <a:endParaRPr lang="en-US"/>
          </a:p>
        </p:txBody>
      </p:sp>
    </p:spTree>
    <p:extLst>
      <p:ext uri="{BB962C8B-B14F-4D97-AF65-F5344CB8AC3E}">
        <p14:creationId xmlns:p14="http://schemas.microsoft.com/office/powerpoint/2010/main" val="22097356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44</a:t>
            </a:fld>
            <a:endParaRPr lang="en-US"/>
          </a:p>
        </p:txBody>
      </p:sp>
    </p:spTree>
    <p:extLst>
      <p:ext uri="{BB962C8B-B14F-4D97-AF65-F5344CB8AC3E}">
        <p14:creationId xmlns:p14="http://schemas.microsoft.com/office/powerpoint/2010/main" val="355494489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Peter</a:t>
            </a:r>
            <a:r>
              <a:rPr lang="en-US" baseline="0" dirty="0"/>
              <a:t> Strand</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45</a:t>
            </a:fld>
            <a:endParaRPr lang="en-US"/>
          </a:p>
        </p:txBody>
      </p:sp>
    </p:spTree>
    <p:extLst>
      <p:ext uri="{BB962C8B-B14F-4D97-AF65-F5344CB8AC3E}">
        <p14:creationId xmlns:p14="http://schemas.microsoft.com/office/powerpoint/2010/main" val="23618449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46</a:t>
            </a:fld>
            <a:endParaRPr lang="en-US"/>
          </a:p>
        </p:txBody>
      </p:sp>
    </p:spTree>
    <p:extLst>
      <p:ext uri="{BB962C8B-B14F-4D97-AF65-F5344CB8AC3E}">
        <p14:creationId xmlns:p14="http://schemas.microsoft.com/office/powerpoint/2010/main" val="254909919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47</a:t>
            </a:fld>
            <a:endParaRPr lang="en-US"/>
          </a:p>
        </p:txBody>
      </p:sp>
    </p:spTree>
    <p:extLst>
      <p:ext uri="{BB962C8B-B14F-4D97-AF65-F5344CB8AC3E}">
        <p14:creationId xmlns:p14="http://schemas.microsoft.com/office/powerpoint/2010/main" val="379971692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48</a:t>
            </a:fld>
            <a:endParaRPr lang="en-US"/>
          </a:p>
        </p:txBody>
      </p:sp>
    </p:spTree>
    <p:extLst>
      <p:ext uri="{BB962C8B-B14F-4D97-AF65-F5344CB8AC3E}">
        <p14:creationId xmlns:p14="http://schemas.microsoft.com/office/powerpoint/2010/main" val="219025244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49</a:t>
            </a:fld>
            <a:endParaRPr lang="en-US"/>
          </a:p>
        </p:txBody>
      </p:sp>
    </p:spTree>
    <p:extLst>
      <p:ext uri="{BB962C8B-B14F-4D97-AF65-F5344CB8AC3E}">
        <p14:creationId xmlns:p14="http://schemas.microsoft.com/office/powerpoint/2010/main" val="234616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Copyright Compendium</a:t>
            </a:r>
            <a:r>
              <a:rPr lang="en-US" baseline="0" dirty="0"/>
              <a:t> 802.3(c)</a:t>
            </a:r>
            <a:endParaRPr lang="en-US" dirty="0"/>
          </a:p>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6</a:t>
            </a:fld>
            <a:endParaRPr lang="en-US"/>
          </a:p>
        </p:txBody>
      </p:sp>
    </p:spTree>
    <p:extLst>
      <p:ext uri="{BB962C8B-B14F-4D97-AF65-F5344CB8AC3E}">
        <p14:creationId xmlns:p14="http://schemas.microsoft.com/office/powerpoint/2010/main" val="2169746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7</a:t>
            </a:fld>
            <a:endParaRPr lang="en-US"/>
          </a:p>
        </p:txBody>
      </p:sp>
    </p:spTree>
    <p:extLst>
      <p:ext uri="{BB962C8B-B14F-4D97-AF65-F5344CB8AC3E}">
        <p14:creationId xmlns:p14="http://schemas.microsoft.com/office/powerpoint/2010/main" val="720595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Barry</a:t>
            </a:r>
            <a:r>
              <a:rPr lang="en-US" baseline="0" dirty="0"/>
              <a:t> Irwin</a:t>
            </a:r>
          </a:p>
          <a:p>
            <a:endParaRPr lang="en-US" baseline="0" dirty="0"/>
          </a:p>
          <a:p>
            <a:pPr defTabSz="929537">
              <a:defRPr/>
            </a:pPr>
            <a:r>
              <a:rPr lang="en-US" dirty="0">
                <a:solidFill>
                  <a:srgbClr val="FF0000"/>
                </a:solidFill>
              </a:rPr>
              <a:t>Section 10</a:t>
            </a:r>
            <a:r>
              <a:rPr lang="en-US" baseline="0" dirty="0">
                <a:solidFill>
                  <a:srgbClr val="FF0000"/>
                </a:solidFill>
              </a:rPr>
              <a:t>6 (4): </a:t>
            </a:r>
            <a:r>
              <a:rPr lang="en-US" dirty="0">
                <a:solidFill>
                  <a:srgbClr val="FF0000"/>
                </a:solidFill>
              </a:rPr>
              <a:t>in the case of literary, musical, dramatic, and choreographic works, pantomimes, and motion pictures and other audiovisual works</a:t>
            </a:r>
            <a:r>
              <a:rPr lang="en-US" dirty="0"/>
              <a:t>, to </a:t>
            </a:r>
            <a:r>
              <a:rPr lang="en-US" dirty="0">
                <a:solidFill>
                  <a:srgbClr val="FF0000"/>
                </a:solidFill>
              </a:rPr>
              <a:t>perform</a:t>
            </a:r>
            <a:r>
              <a:rPr lang="en-US" dirty="0"/>
              <a:t> the copyrighted work </a:t>
            </a:r>
            <a:r>
              <a:rPr lang="en-US" dirty="0">
                <a:solidFill>
                  <a:srgbClr val="FF0000"/>
                </a:solidFill>
              </a:rPr>
              <a:t>publicly</a:t>
            </a:r>
            <a:r>
              <a:rPr lang="en-US" dirty="0"/>
              <a:t>;</a:t>
            </a:r>
          </a:p>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8</a:t>
            </a:fld>
            <a:endParaRPr lang="en-US"/>
          </a:p>
        </p:txBody>
      </p:sp>
    </p:spTree>
    <p:extLst>
      <p:ext uri="{BB962C8B-B14F-4D97-AF65-F5344CB8AC3E}">
        <p14:creationId xmlns:p14="http://schemas.microsoft.com/office/powerpoint/2010/main" val="666764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Copyright Compendium</a:t>
            </a:r>
            <a:r>
              <a:rPr lang="en-US" baseline="0" dirty="0"/>
              <a:t> 802.5(B)</a:t>
            </a:r>
            <a:endParaRPr lang="en-US" dirty="0"/>
          </a:p>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9</a:t>
            </a:fld>
            <a:endParaRPr lang="en-US"/>
          </a:p>
        </p:txBody>
      </p:sp>
    </p:spTree>
    <p:extLst>
      <p:ext uri="{BB962C8B-B14F-4D97-AF65-F5344CB8AC3E}">
        <p14:creationId xmlns:p14="http://schemas.microsoft.com/office/powerpoint/2010/main" val="1251650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Copyright Compendium</a:t>
            </a:r>
            <a:r>
              <a:rPr lang="en-US" baseline="0" dirty="0"/>
              <a:t> 801.4 and 802.5</a:t>
            </a:r>
            <a:endParaRPr lang="en-US" dirty="0"/>
          </a:p>
          <a:p>
            <a:endParaRPr lang="en-US" dirty="0"/>
          </a:p>
        </p:txBody>
      </p:sp>
      <p:sp>
        <p:nvSpPr>
          <p:cNvPr id="4" name="Slide Number Placeholder 3"/>
          <p:cNvSpPr>
            <a:spLocks noGrp="1"/>
          </p:cNvSpPr>
          <p:nvPr>
            <p:ph type="sldNum" sz="quarter" idx="10"/>
          </p:nvPr>
        </p:nvSpPr>
        <p:spPr/>
        <p:txBody>
          <a:bodyPr/>
          <a:lstStyle/>
          <a:p>
            <a:fld id="{7C38AC00-40EB-4223-8804-E12E74FD528F}" type="slidenum">
              <a:rPr lang="en-US" smtClean="0"/>
              <a:t>10</a:t>
            </a:fld>
            <a:endParaRPr lang="en-US"/>
          </a:p>
        </p:txBody>
      </p:sp>
    </p:spTree>
    <p:extLst>
      <p:ext uri="{BB962C8B-B14F-4D97-AF65-F5344CB8AC3E}">
        <p14:creationId xmlns:p14="http://schemas.microsoft.com/office/powerpoint/2010/main" val="1870189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DBEF478-72C6-4DCA-B584-81B98E58FA6A}"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2AE98-3E9D-4E83-882C-FED2B2BBC1ED}" type="slidenum">
              <a:rPr lang="en-US" smtClean="0"/>
              <a:t>‹#›</a:t>
            </a:fld>
            <a:endParaRPr lang="en-US"/>
          </a:p>
        </p:txBody>
      </p:sp>
    </p:spTree>
    <p:extLst>
      <p:ext uri="{BB962C8B-B14F-4D97-AF65-F5344CB8AC3E}">
        <p14:creationId xmlns:p14="http://schemas.microsoft.com/office/powerpoint/2010/main" val="2368187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BEF478-72C6-4DCA-B584-81B98E58FA6A}"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2AE98-3E9D-4E83-882C-FED2B2BBC1ED}" type="slidenum">
              <a:rPr lang="en-US" smtClean="0"/>
              <a:t>‹#›</a:t>
            </a:fld>
            <a:endParaRPr lang="en-US"/>
          </a:p>
        </p:txBody>
      </p:sp>
    </p:spTree>
    <p:extLst>
      <p:ext uri="{BB962C8B-B14F-4D97-AF65-F5344CB8AC3E}">
        <p14:creationId xmlns:p14="http://schemas.microsoft.com/office/powerpoint/2010/main" val="3056489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BEF478-72C6-4DCA-B584-81B98E58FA6A}"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2AE98-3E9D-4E83-882C-FED2B2BBC1ED}" type="slidenum">
              <a:rPr lang="en-US" smtClean="0"/>
              <a:t>‹#›</a:t>
            </a:fld>
            <a:endParaRPr lang="en-US"/>
          </a:p>
        </p:txBody>
      </p:sp>
    </p:spTree>
    <p:extLst>
      <p:ext uri="{BB962C8B-B14F-4D97-AF65-F5344CB8AC3E}">
        <p14:creationId xmlns:p14="http://schemas.microsoft.com/office/powerpoint/2010/main" val="35332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907F7E8-2CB4-43E2-8735-157888AD3F86}"/>
              </a:ext>
            </a:extLst>
          </p:cNvPr>
          <p:cNvSpPr>
            <a:spLocks noGrp="1"/>
          </p:cNvSpPr>
          <p:nvPr>
            <p:ph type="subTitle" idx="1" hasCustomPrompt="1"/>
          </p:nvPr>
        </p:nvSpPr>
        <p:spPr>
          <a:xfrm>
            <a:off x="2452991" y="2945015"/>
            <a:ext cx="9144000" cy="1296245"/>
          </a:xfrm>
        </p:spPr>
        <p:txBody>
          <a:bodyPr>
            <a:normAutofit/>
          </a:bodyPr>
          <a:lstStyle>
            <a:lvl1pPr marL="0" indent="0" algn="l">
              <a:buNone/>
              <a:defRPr sz="3600">
                <a:latin typeface="Cormorant"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Topic</a:t>
            </a:r>
          </a:p>
          <a:p>
            <a:r>
              <a:rPr lang="en-US" dirty="0"/>
              <a:t>Sub-Topic</a:t>
            </a:r>
          </a:p>
        </p:txBody>
      </p:sp>
      <p:pic>
        <p:nvPicPr>
          <p:cNvPr id="8" name="Picture 7">
            <a:extLst>
              <a:ext uri="{FF2B5EF4-FFF2-40B4-BE49-F238E27FC236}">
                <a16:creationId xmlns:a16="http://schemas.microsoft.com/office/drawing/2014/main" id="{AD2F62DD-6BAE-467E-B659-F7C79A2DE6A0}"/>
              </a:ext>
            </a:extLst>
          </p:cNvPr>
          <p:cNvPicPr>
            <a:picLocks noChangeAspect="1"/>
          </p:cNvPicPr>
          <p:nvPr userDrawn="1"/>
        </p:nvPicPr>
        <p:blipFill rotWithShape="1">
          <a:blip r:embed="rId2"/>
          <a:srcRect r="48684" b="1385"/>
          <a:stretch/>
        </p:blipFill>
        <p:spPr>
          <a:xfrm>
            <a:off x="138598" y="0"/>
            <a:ext cx="2071202" cy="6858000"/>
          </a:xfrm>
          <a:prstGeom prst="rect">
            <a:avLst/>
          </a:prstGeom>
        </p:spPr>
      </p:pic>
      <p:sp>
        <p:nvSpPr>
          <p:cNvPr id="2" name="Title 1">
            <a:extLst>
              <a:ext uri="{FF2B5EF4-FFF2-40B4-BE49-F238E27FC236}">
                <a16:creationId xmlns:a16="http://schemas.microsoft.com/office/drawing/2014/main" id="{3E39CC7E-6F64-4A2C-BB0C-48D8225FD6C2}"/>
              </a:ext>
            </a:extLst>
          </p:cNvPr>
          <p:cNvSpPr>
            <a:spLocks noGrp="1"/>
          </p:cNvSpPr>
          <p:nvPr>
            <p:ph type="ctrTitle" hasCustomPrompt="1"/>
          </p:nvPr>
        </p:nvSpPr>
        <p:spPr>
          <a:xfrm>
            <a:off x="1410511" y="768485"/>
            <a:ext cx="10068127" cy="1789890"/>
          </a:xfrm>
          <a:solidFill>
            <a:srgbClr val="4963AE"/>
          </a:solidFill>
        </p:spPr>
        <p:txBody>
          <a:bodyPr anchor="b"/>
          <a:lstStyle>
            <a:lvl1pPr algn="l">
              <a:defRPr sz="6000">
                <a:solidFill>
                  <a:schemeClr val="bg1"/>
                </a:solidFill>
                <a:latin typeface="Cormorant" panose="00000500000000000000" pitchFamily="2" charset="0"/>
              </a:defRPr>
            </a:lvl1pPr>
          </a:lstStyle>
          <a:p>
            <a:r>
              <a:rPr lang="en-US" dirty="0"/>
              <a:t>	LCA’s </a:t>
            </a:r>
            <a:br>
              <a:rPr lang="en-US" dirty="0"/>
            </a:br>
            <a:r>
              <a:rPr lang="en-US" dirty="0"/>
              <a:t>	Video Law Library </a:t>
            </a:r>
          </a:p>
        </p:txBody>
      </p:sp>
      <p:sp>
        <p:nvSpPr>
          <p:cNvPr id="10" name="Text Placeholder 9">
            <a:extLst>
              <a:ext uri="{FF2B5EF4-FFF2-40B4-BE49-F238E27FC236}">
                <a16:creationId xmlns:a16="http://schemas.microsoft.com/office/drawing/2014/main" id="{B57BF916-3953-466B-9D91-FACC8D411101}"/>
              </a:ext>
            </a:extLst>
          </p:cNvPr>
          <p:cNvSpPr>
            <a:spLocks noGrp="1"/>
          </p:cNvSpPr>
          <p:nvPr>
            <p:ph type="body" sz="quarter" idx="10" hasCustomPrompt="1"/>
          </p:nvPr>
        </p:nvSpPr>
        <p:spPr>
          <a:xfrm>
            <a:off x="2452991" y="4436319"/>
            <a:ext cx="9144000" cy="1059809"/>
          </a:xfrm>
        </p:spPr>
        <p:txBody>
          <a:bodyPr>
            <a:normAutofit/>
          </a:bodyPr>
          <a:lstStyle>
            <a:lvl1pPr marL="0" indent="0">
              <a:buNone/>
              <a:defRPr sz="2000">
                <a:latin typeface="Cormorant" panose="00000500000000000000" pitchFamily="2" charset="0"/>
              </a:defRPr>
            </a:lvl1pPr>
          </a:lstStyle>
          <a:p>
            <a:pPr lvl="0"/>
            <a:r>
              <a:rPr lang="en-US" dirty="0"/>
              <a:t>Featuring </a:t>
            </a:r>
            <a:br>
              <a:rPr lang="en-US" dirty="0"/>
            </a:br>
            <a:r>
              <a:rPr lang="en-US" dirty="0"/>
              <a:t>Name</a:t>
            </a:r>
          </a:p>
        </p:txBody>
      </p:sp>
      <p:pic>
        <p:nvPicPr>
          <p:cNvPr id="14" name="Picture 13">
            <a:extLst>
              <a:ext uri="{FF2B5EF4-FFF2-40B4-BE49-F238E27FC236}">
                <a16:creationId xmlns:a16="http://schemas.microsoft.com/office/drawing/2014/main" id="{86DA0F83-A6C5-4AF8-8F3E-106B59179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53052" y="5691187"/>
            <a:ext cx="1087877" cy="1087877"/>
          </a:xfrm>
          <a:prstGeom prst="rect">
            <a:avLst/>
          </a:prstGeom>
        </p:spPr>
      </p:pic>
    </p:spTree>
    <p:extLst>
      <p:ext uri="{BB962C8B-B14F-4D97-AF65-F5344CB8AC3E}">
        <p14:creationId xmlns:p14="http://schemas.microsoft.com/office/powerpoint/2010/main" val="2748090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CB80B821-DE69-4399-B462-10BA71ADBE01}"/>
              </a:ext>
            </a:extLst>
          </p:cNvPr>
          <p:cNvPicPr>
            <a:picLocks noChangeAspect="1"/>
          </p:cNvPicPr>
          <p:nvPr userDrawn="1"/>
        </p:nvPicPr>
        <p:blipFill>
          <a:blip/>
          <a:stretch>
            <a:fillRect/>
          </a:stretch>
        </p:blipFill>
        <p:spPr>
          <a:xfrm>
            <a:off x="106139" y="0"/>
            <a:ext cx="893605" cy="6858000"/>
          </a:xfrm>
          <a:prstGeom prst="rect">
            <a:avLst/>
          </a:prstGeom>
        </p:spPr>
      </p:pic>
      <p:sp>
        <p:nvSpPr>
          <p:cNvPr id="6" name="Title 1">
            <a:extLst>
              <a:ext uri="{FF2B5EF4-FFF2-40B4-BE49-F238E27FC236}">
                <a16:creationId xmlns:a16="http://schemas.microsoft.com/office/drawing/2014/main" id="{57E2EE47-FE7B-4A56-BDA2-8EBEC6B9D7EA}"/>
              </a:ext>
            </a:extLst>
          </p:cNvPr>
          <p:cNvSpPr>
            <a:spLocks noGrp="1"/>
          </p:cNvSpPr>
          <p:nvPr>
            <p:ph type="title" hasCustomPrompt="1"/>
          </p:nvPr>
        </p:nvSpPr>
        <p:spPr>
          <a:xfrm>
            <a:off x="838200" y="500062"/>
            <a:ext cx="10515600" cy="1325563"/>
          </a:xfrm>
          <a:solidFill>
            <a:srgbClr val="4963AE"/>
          </a:solidFill>
        </p:spPr>
        <p:txBody>
          <a:bodyPr/>
          <a:lstStyle>
            <a:lvl1pPr>
              <a:defRPr>
                <a:solidFill>
                  <a:schemeClr val="bg1"/>
                </a:solidFill>
                <a:latin typeface="Cormorant" panose="00000500000000000000" pitchFamily="2" charset="0"/>
              </a:defRPr>
            </a:lvl1pPr>
          </a:lstStyle>
          <a:p>
            <a:r>
              <a:rPr lang="en-US" dirty="0"/>
              <a:t>Page Title</a:t>
            </a:r>
          </a:p>
        </p:txBody>
      </p:sp>
    </p:spTree>
    <p:extLst>
      <p:ext uri="{BB962C8B-B14F-4D97-AF65-F5344CB8AC3E}">
        <p14:creationId xmlns:p14="http://schemas.microsoft.com/office/powerpoint/2010/main" val="40192780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907F7E8-2CB4-43E2-8735-157888AD3F86}"/>
              </a:ext>
            </a:extLst>
          </p:cNvPr>
          <p:cNvSpPr>
            <a:spLocks noGrp="1"/>
          </p:cNvSpPr>
          <p:nvPr>
            <p:ph type="subTitle" idx="1" hasCustomPrompt="1"/>
          </p:nvPr>
        </p:nvSpPr>
        <p:spPr>
          <a:xfrm>
            <a:off x="2452991" y="2945015"/>
            <a:ext cx="9144000" cy="1296245"/>
          </a:xfrm>
        </p:spPr>
        <p:txBody>
          <a:bodyPr>
            <a:normAutofit/>
          </a:bodyPr>
          <a:lstStyle>
            <a:lvl1pPr marL="0" indent="0" algn="l">
              <a:buNone/>
              <a:defRPr sz="3600">
                <a:latin typeface="Cormorant"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Topic</a:t>
            </a:r>
          </a:p>
          <a:p>
            <a:r>
              <a:rPr lang="en-US" dirty="0"/>
              <a:t>Sub-Topic</a:t>
            </a:r>
          </a:p>
        </p:txBody>
      </p:sp>
      <p:pic>
        <p:nvPicPr>
          <p:cNvPr id="8" name="Picture 7">
            <a:extLst>
              <a:ext uri="{FF2B5EF4-FFF2-40B4-BE49-F238E27FC236}">
                <a16:creationId xmlns:a16="http://schemas.microsoft.com/office/drawing/2014/main" id="{AD2F62DD-6BAE-467E-B659-F7C79A2DE6A0}"/>
              </a:ext>
            </a:extLst>
          </p:cNvPr>
          <p:cNvPicPr>
            <a:picLocks noChangeAspect="1"/>
          </p:cNvPicPr>
          <p:nvPr userDrawn="1"/>
        </p:nvPicPr>
        <p:blipFill rotWithShape="1">
          <a:blip r:embed="rId2"/>
          <a:srcRect r="48684" b="1385"/>
          <a:stretch/>
        </p:blipFill>
        <p:spPr>
          <a:xfrm>
            <a:off x="138598" y="0"/>
            <a:ext cx="2071202" cy="6858000"/>
          </a:xfrm>
          <a:prstGeom prst="rect">
            <a:avLst/>
          </a:prstGeom>
        </p:spPr>
      </p:pic>
      <p:sp>
        <p:nvSpPr>
          <p:cNvPr id="2" name="Title 1">
            <a:extLst>
              <a:ext uri="{FF2B5EF4-FFF2-40B4-BE49-F238E27FC236}">
                <a16:creationId xmlns:a16="http://schemas.microsoft.com/office/drawing/2014/main" id="{3E39CC7E-6F64-4A2C-BB0C-48D8225FD6C2}"/>
              </a:ext>
            </a:extLst>
          </p:cNvPr>
          <p:cNvSpPr>
            <a:spLocks noGrp="1"/>
          </p:cNvSpPr>
          <p:nvPr>
            <p:ph type="ctrTitle" hasCustomPrompt="1"/>
          </p:nvPr>
        </p:nvSpPr>
        <p:spPr>
          <a:xfrm>
            <a:off x="1410511" y="768485"/>
            <a:ext cx="10068127" cy="1789890"/>
          </a:xfrm>
          <a:solidFill>
            <a:srgbClr val="4963AE"/>
          </a:solidFill>
        </p:spPr>
        <p:txBody>
          <a:bodyPr anchor="b"/>
          <a:lstStyle>
            <a:lvl1pPr algn="l">
              <a:defRPr sz="6000">
                <a:solidFill>
                  <a:schemeClr val="bg1"/>
                </a:solidFill>
                <a:latin typeface="Cormorant" panose="00000500000000000000" pitchFamily="2" charset="0"/>
              </a:defRPr>
            </a:lvl1pPr>
          </a:lstStyle>
          <a:p>
            <a:r>
              <a:rPr lang="en-US" dirty="0"/>
              <a:t>	LCA’s </a:t>
            </a:r>
            <a:br>
              <a:rPr lang="en-US" dirty="0"/>
            </a:br>
            <a:r>
              <a:rPr lang="en-US" dirty="0"/>
              <a:t>	Video Law Library </a:t>
            </a:r>
          </a:p>
        </p:txBody>
      </p:sp>
      <p:sp>
        <p:nvSpPr>
          <p:cNvPr id="10" name="Text Placeholder 9">
            <a:extLst>
              <a:ext uri="{FF2B5EF4-FFF2-40B4-BE49-F238E27FC236}">
                <a16:creationId xmlns:a16="http://schemas.microsoft.com/office/drawing/2014/main" id="{B57BF916-3953-466B-9D91-FACC8D411101}"/>
              </a:ext>
            </a:extLst>
          </p:cNvPr>
          <p:cNvSpPr>
            <a:spLocks noGrp="1"/>
          </p:cNvSpPr>
          <p:nvPr>
            <p:ph type="body" sz="quarter" idx="10" hasCustomPrompt="1"/>
          </p:nvPr>
        </p:nvSpPr>
        <p:spPr>
          <a:xfrm>
            <a:off x="2452991" y="4436319"/>
            <a:ext cx="9144000" cy="1059809"/>
          </a:xfrm>
        </p:spPr>
        <p:txBody>
          <a:bodyPr>
            <a:normAutofit/>
          </a:bodyPr>
          <a:lstStyle>
            <a:lvl1pPr marL="0" indent="0">
              <a:buNone/>
              <a:defRPr sz="2000">
                <a:latin typeface="Cormorant" panose="00000500000000000000" pitchFamily="2" charset="0"/>
              </a:defRPr>
            </a:lvl1pPr>
          </a:lstStyle>
          <a:p>
            <a:pPr lvl="0"/>
            <a:r>
              <a:rPr lang="en-US" dirty="0"/>
              <a:t>Featuring </a:t>
            </a:r>
            <a:br>
              <a:rPr lang="en-US" dirty="0"/>
            </a:br>
            <a:r>
              <a:rPr lang="en-US" dirty="0"/>
              <a:t>Name</a:t>
            </a:r>
          </a:p>
        </p:txBody>
      </p:sp>
      <p:pic>
        <p:nvPicPr>
          <p:cNvPr id="14" name="Picture 13">
            <a:extLst>
              <a:ext uri="{FF2B5EF4-FFF2-40B4-BE49-F238E27FC236}">
                <a16:creationId xmlns:a16="http://schemas.microsoft.com/office/drawing/2014/main" id="{86DA0F83-A6C5-4AF8-8F3E-106B59179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053052" y="5691187"/>
            <a:ext cx="1087877" cy="1087877"/>
          </a:xfrm>
          <a:prstGeom prst="rect">
            <a:avLst/>
          </a:prstGeom>
        </p:spPr>
      </p:pic>
    </p:spTree>
    <p:extLst>
      <p:ext uri="{BB962C8B-B14F-4D97-AF65-F5344CB8AC3E}">
        <p14:creationId xmlns:p14="http://schemas.microsoft.com/office/powerpoint/2010/main" val="7676657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98781CD-CDED-45B4-AA7D-ABD61DBAF7BB}"/>
              </a:ext>
            </a:extLst>
          </p:cNvPr>
          <p:cNvPicPr>
            <a:picLocks noChangeAspect="1"/>
          </p:cNvPicPr>
          <p:nvPr userDrawn="1"/>
        </p:nvPicPr>
        <p:blipFill rotWithShape="1">
          <a:blip r:embed="rId2"/>
          <a:srcRect r="48684" b="1385"/>
          <a:stretch/>
        </p:blipFill>
        <p:spPr>
          <a:xfrm>
            <a:off x="138598" y="0"/>
            <a:ext cx="2071202" cy="6858000"/>
          </a:xfrm>
          <a:prstGeom prst="rect">
            <a:avLst/>
          </a:prstGeom>
        </p:spPr>
      </p:pic>
      <p:sp>
        <p:nvSpPr>
          <p:cNvPr id="2" name="Title 1">
            <a:extLst>
              <a:ext uri="{FF2B5EF4-FFF2-40B4-BE49-F238E27FC236}">
                <a16:creationId xmlns:a16="http://schemas.microsoft.com/office/drawing/2014/main" id="{AB0DB363-7741-4BF4-BB3B-2433D23A9FD7}"/>
              </a:ext>
            </a:extLst>
          </p:cNvPr>
          <p:cNvSpPr>
            <a:spLocks noGrp="1"/>
          </p:cNvSpPr>
          <p:nvPr>
            <p:ph type="title" hasCustomPrompt="1"/>
          </p:nvPr>
        </p:nvSpPr>
        <p:spPr>
          <a:xfrm>
            <a:off x="1415796" y="1736726"/>
            <a:ext cx="10515600" cy="2852737"/>
          </a:xfrm>
          <a:solidFill>
            <a:srgbClr val="4963AE"/>
          </a:solidFill>
        </p:spPr>
        <p:txBody>
          <a:bodyPr anchor="b"/>
          <a:lstStyle>
            <a:lvl1pPr>
              <a:defRPr sz="6000">
                <a:solidFill>
                  <a:schemeClr val="bg1"/>
                </a:solidFill>
                <a:latin typeface="Cormorant" panose="00000500000000000000" pitchFamily="2" charset="0"/>
              </a:defRPr>
            </a:lvl1pPr>
          </a:lstStyle>
          <a:p>
            <a:r>
              <a:rPr lang="en-US" dirty="0"/>
              <a:t>Title </a:t>
            </a:r>
          </a:p>
        </p:txBody>
      </p:sp>
      <p:sp>
        <p:nvSpPr>
          <p:cNvPr id="3" name="Text Placeholder 2">
            <a:extLst>
              <a:ext uri="{FF2B5EF4-FFF2-40B4-BE49-F238E27FC236}">
                <a16:creationId xmlns:a16="http://schemas.microsoft.com/office/drawing/2014/main" id="{5A84C0DF-0902-461E-ADF1-E975C8FC8745}"/>
              </a:ext>
            </a:extLst>
          </p:cNvPr>
          <p:cNvSpPr>
            <a:spLocks noGrp="1"/>
          </p:cNvSpPr>
          <p:nvPr>
            <p:ph type="body" idx="1" hasCustomPrompt="1"/>
          </p:nvPr>
        </p:nvSpPr>
        <p:spPr>
          <a:xfrm>
            <a:off x="1415796" y="4589463"/>
            <a:ext cx="10515600" cy="1500187"/>
          </a:xfrm>
          <a:solidFill>
            <a:srgbClr val="292561"/>
          </a:solidFill>
        </p:spPr>
        <p:txBody>
          <a:bodyPr/>
          <a:lstStyle>
            <a:lvl1pPr marL="0" indent="0">
              <a:buNone/>
              <a:defRPr sz="2400">
                <a:solidFill>
                  <a:schemeClr val="bg1"/>
                </a:solidFill>
                <a:latin typeface="Cormorant" panose="00000500000000000000"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 </a:t>
            </a:r>
          </a:p>
        </p:txBody>
      </p:sp>
      <p:pic>
        <p:nvPicPr>
          <p:cNvPr id="9" name="Picture 8">
            <a:extLst>
              <a:ext uri="{FF2B5EF4-FFF2-40B4-BE49-F238E27FC236}">
                <a16:creationId xmlns:a16="http://schemas.microsoft.com/office/drawing/2014/main" id="{93F4BE0C-CA89-4858-A8DC-891BB377176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844784" y="0"/>
            <a:ext cx="1347216" cy="1347216"/>
          </a:xfrm>
          <a:prstGeom prst="rect">
            <a:avLst/>
          </a:prstGeom>
        </p:spPr>
      </p:pic>
    </p:spTree>
    <p:extLst>
      <p:ext uri="{BB962C8B-B14F-4D97-AF65-F5344CB8AC3E}">
        <p14:creationId xmlns:p14="http://schemas.microsoft.com/office/powerpoint/2010/main" val="3098687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CB80B821-DE69-4399-B462-10BA71ADBE0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39" y="0"/>
            <a:ext cx="893605" cy="6858000"/>
          </a:xfrm>
          <a:prstGeom prst="rect">
            <a:avLst/>
          </a:prstGeom>
        </p:spPr>
      </p:pic>
      <p:sp>
        <p:nvSpPr>
          <p:cNvPr id="6" name="Title 1">
            <a:extLst>
              <a:ext uri="{FF2B5EF4-FFF2-40B4-BE49-F238E27FC236}">
                <a16:creationId xmlns:a16="http://schemas.microsoft.com/office/drawing/2014/main" id="{57E2EE47-FE7B-4A56-BDA2-8EBEC6B9D7EA}"/>
              </a:ext>
            </a:extLst>
          </p:cNvPr>
          <p:cNvSpPr>
            <a:spLocks noGrp="1"/>
          </p:cNvSpPr>
          <p:nvPr>
            <p:ph type="title" hasCustomPrompt="1"/>
          </p:nvPr>
        </p:nvSpPr>
        <p:spPr>
          <a:xfrm>
            <a:off x="838200" y="500062"/>
            <a:ext cx="10515600" cy="1325563"/>
          </a:xfrm>
          <a:solidFill>
            <a:srgbClr val="4963AE"/>
          </a:solidFill>
        </p:spPr>
        <p:txBody>
          <a:bodyPr/>
          <a:lstStyle>
            <a:lvl1pPr>
              <a:defRPr>
                <a:solidFill>
                  <a:schemeClr val="bg1"/>
                </a:solidFill>
                <a:latin typeface="Cormorant" panose="00000500000000000000" pitchFamily="2" charset="0"/>
              </a:defRPr>
            </a:lvl1pPr>
          </a:lstStyle>
          <a:p>
            <a:r>
              <a:rPr lang="en-US" dirty="0"/>
              <a:t>Page Title</a:t>
            </a:r>
          </a:p>
        </p:txBody>
      </p:sp>
    </p:spTree>
    <p:extLst>
      <p:ext uri="{BB962C8B-B14F-4D97-AF65-F5344CB8AC3E}">
        <p14:creationId xmlns:p14="http://schemas.microsoft.com/office/powerpoint/2010/main" val="8540084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49F699-8C41-4ECB-A4D3-86FD783A4161}"/>
              </a:ext>
            </a:extLst>
          </p:cNvPr>
          <p:cNvSpPr>
            <a:spLocks noGrp="1"/>
          </p:cNvSpPr>
          <p:nvPr>
            <p:ph idx="1"/>
          </p:nvPr>
        </p:nvSpPr>
        <p:spPr>
          <a:xfrm>
            <a:off x="999744" y="1825625"/>
            <a:ext cx="10515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Graphic 7">
            <a:extLst>
              <a:ext uri="{FF2B5EF4-FFF2-40B4-BE49-F238E27FC236}">
                <a16:creationId xmlns:a16="http://schemas.microsoft.com/office/drawing/2014/main" id="{A8E47244-9590-4E80-9B48-9DB14B6FD82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39" y="0"/>
            <a:ext cx="893605" cy="6858000"/>
          </a:xfrm>
          <a:prstGeom prst="rect">
            <a:avLst/>
          </a:prstGeom>
        </p:spPr>
      </p:pic>
      <p:sp>
        <p:nvSpPr>
          <p:cNvPr id="7" name="Title 1">
            <a:extLst>
              <a:ext uri="{FF2B5EF4-FFF2-40B4-BE49-F238E27FC236}">
                <a16:creationId xmlns:a16="http://schemas.microsoft.com/office/drawing/2014/main" id="{C0563205-2D13-4B47-AFE6-C54F77FB18CA}"/>
              </a:ext>
            </a:extLst>
          </p:cNvPr>
          <p:cNvSpPr>
            <a:spLocks noGrp="1"/>
          </p:cNvSpPr>
          <p:nvPr>
            <p:ph type="title" hasCustomPrompt="1"/>
          </p:nvPr>
        </p:nvSpPr>
        <p:spPr>
          <a:xfrm>
            <a:off x="838200" y="500062"/>
            <a:ext cx="10515600" cy="1325563"/>
          </a:xfrm>
          <a:solidFill>
            <a:srgbClr val="4963AE"/>
          </a:solidFill>
        </p:spPr>
        <p:txBody>
          <a:bodyPr/>
          <a:lstStyle>
            <a:lvl1pPr>
              <a:defRPr>
                <a:solidFill>
                  <a:schemeClr val="bg1"/>
                </a:solidFill>
                <a:latin typeface="Cormorant" panose="00000500000000000000" pitchFamily="2" charset="0"/>
              </a:defRPr>
            </a:lvl1pPr>
          </a:lstStyle>
          <a:p>
            <a:r>
              <a:rPr lang="en-US" dirty="0"/>
              <a:t>Page Title</a:t>
            </a:r>
          </a:p>
        </p:txBody>
      </p:sp>
    </p:spTree>
    <p:extLst>
      <p:ext uri="{BB962C8B-B14F-4D97-AF65-F5344CB8AC3E}">
        <p14:creationId xmlns:p14="http://schemas.microsoft.com/office/powerpoint/2010/main" val="30443386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B4DCE7FF-F977-49CF-8B6D-644897FE5B8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39" y="0"/>
            <a:ext cx="893605" cy="6858000"/>
          </a:xfrm>
          <a:prstGeom prst="rect">
            <a:avLst/>
          </a:prstGeom>
        </p:spPr>
      </p:pic>
      <p:sp>
        <p:nvSpPr>
          <p:cNvPr id="3" name="Content Placeholder 2">
            <a:extLst>
              <a:ext uri="{FF2B5EF4-FFF2-40B4-BE49-F238E27FC236}">
                <a16:creationId xmlns:a16="http://schemas.microsoft.com/office/drawing/2014/main" id="{9AA67F48-7373-4EFA-95BF-2A5CEDE88FC8}"/>
              </a:ext>
            </a:extLst>
          </p:cNvPr>
          <p:cNvSpPr>
            <a:spLocks noGrp="1"/>
          </p:cNvSpPr>
          <p:nvPr>
            <p:ph sz="half" idx="1"/>
          </p:nvPr>
        </p:nvSpPr>
        <p:spPr>
          <a:xfrm>
            <a:off x="1004316"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27FA85B-C9CF-4C46-8842-BE2FBD45014A}"/>
              </a:ext>
            </a:extLst>
          </p:cNvPr>
          <p:cNvSpPr>
            <a:spLocks noGrp="1"/>
          </p:cNvSpPr>
          <p:nvPr>
            <p:ph sz="half" idx="2"/>
          </p:nvPr>
        </p:nvSpPr>
        <p:spPr>
          <a:xfrm>
            <a:off x="6367272"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7AD23EC6-FCC6-4D2F-BEB1-F1105961EC0D}"/>
              </a:ext>
            </a:extLst>
          </p:cNvPr>
          <p:cNvSpPr>
            <a:spLocks noGrp="1"/>
          </p:cNvSpPr>
          <p:nvPr>
            <p:ph type="title" hasCustomPrompt="1"/>
          </p:nvPr>
        </p:nvSpPr>
        <p:spPr>
          <a:xfrm>
            <a:off x="838200" y="500062"/>
            <a:ext cx="10515600" cy="1325563"/>
          </a:xfrm>
          <a:solidFill>
            <a:srgbClr val="4963AE"/>
          </a:solidFill>
        </p:spPr>
        <p:txBody>
          <a:bodyPr/>
          <a:lstStyle>
            <a:lvl1pPr>
              <a:defRPr>
                <a:solidFill>
                  <a:schemeClr val="bg1"/>
                </a:solidFill>
                <a:latin typeface="Cormorant" panose="00000500000000000000" pitchFamily="2" charset="0"/>
              </a:defRPr>
            </a:lvl1pPr>
          </a:lstStyle>
          <a:p>
            <a:r>
              <a:rPr lang="en-US" dirty="0"/>
              <a:t>Page Title</a:t>
            </a:r>
          </a:p>
        </p:txBody>
      </p:sp>
    </p:spTree>
    <p:extLst>
      <p:ext uri="{BB962C8B-B14F-4D97-AF65-F5344CB8AC3E}">
        <p14:creationId xmlns:p14="http://schemas.microsoft.com/office/powerpoint/2010/main" val="25600682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D704929D-15AC-4304-8EC2-37A3E79F0D3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6139" y="0"/>
            <a:ext cx="893605" cy="6858000"/>
          </a:xfrm>
          <a:prstGeom prst="rect">
            <a:avLst/>
          </a:prstGeom>
        </p:spPr>
      </p:pic>
      <p:sp>
        <p:nvSpPr>
          <p:cNvPr id="3" name="Text Placeholder 2">
            <a:extLst>
              <a:ext uri="{FF2B5EF4-FFF2-40B4-BE49-F238E27FC236}">
                <a16:creationId xmlns:a16="http://schemas.microsoft.com/office/drawing/2014/main" id="{2A0C9838-525F-49DB-A6B7-C3D65CBEA1F9}"/>
              </a:ext>
            </a:extLst>
          </p:cNvPr>
          <p:cNvSpPr>
            <a:spLocks noGrp="1"/>
          </p:cNvSpPr>
          <p:nvPr>
            <p:ph type="body" idx="1" hasCustomPrompt="1"/>
          </p:nvPr>
        </p:nvSpPr>
        <p:spPr>
          <a:xfrm>
            <a:off x="999744" y="1675606"/>
            <a:ext cx="5157787" cy="823912"/>
          </a:xfrm>
        </p:spPr>
        <p:txBody>
          <a:bodyPr anchor="b"/>
          <a:lstStyle>
            <a:lvl1pPr marL="0" indent="0">
              <a:buNone/>
              <a:defRPr sz="2400" b="1">
                <a:latin typeface="Cormorant Medium" panose="00000600000000000000"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Subheading </a:t>
            </a:r>
          </a:p>
        </p:txBody>
      </p:sp>
      <p:sp>
        <p:nvSpPr>
          <p:cNvPr id="4" name="Content Placeholder 3">
            <a:extLst>
              <a:ext uri="{FF2B5EF4-FFF2-40B4-BE49-F238E27FC236}">
                <a16:creationId xmlns:a16="http://schemas.microsoft.com/office/drawing/2014/main" id="{41CCC0D1-71BA-4535-8545-C778561088EA}"/>
              </a:ext>
            </a:extLst>
          </p:cNvPr>
          <p:cNvSpPr>
            <a:spLocks noGrp="1"/>
          </p:cNvSpPr>
          <p:nvPr>
            <p:ph sz="half" idx="2"/>
          </p:nvPr>
        </p:nvSpPr>
        <p:spPr>
          <a:xfrm>
            <a:off x="999744" y="2499518"/>
            <a:ext cx="5157787"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C1C40B2F-A57E-4B3A-9C2E-E627E3585D8E}"/>
              </a:ext>
            </a:extLst>
          </p:cNvPr>
          <p:cNvSpPr>
            <a:spLocks noGrp="1"/>
          </p:cNvSpPr>
          <p:nvPr>
            <p:ph type="body" sz="quarter" idx="3" hasCustomPrompt="1"/>
          </p:nvPr>
        </p:nvSpPr>
        <p:spPr>
          <a:xfrm>
            <a:off x="6332156" y="1675606"/>
            <a:ext cx="5183188" cy="823912"/>
          </a:xfrm>
        </p:spPr>
        <p:txBody>
          <a:bodyPr anchor="b"/>
          <a:lstStyle>
            <a:lvl1pPr marL="0" indent="0">
              <a:buNone/>
              <a:defRPr sz="2400" b="1">
                <a:latin typeface="Cormorant Medium" panose="00000600000000000000"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Subheading </a:t>
            </a:r>
          </a:p>
        </p:txBody>
      </p:sp>
      <p:sp>
        <p:nvSpPr>
          <p:cNvPr id="6" name="Content Placeholder 5">
            <a:extLst>
              <a:ext uri="{FF2B5EF4-FFF2-40B4-BE49-F238E27FC236}">
                <a16:creationId xmlns:a16="http://schemas.microsoft.com/office/drawing/2014/main" id="{2F0EF1A8-6469-40AB-82E8-3073F9C1B2CE}"/>
              </a:ext>
            </a:extLst>
          </p:cNvPr>
          <p:cNvSpPr>
            <a:spLocks noGrp="1"/>
          </p:cNvSpPr>
          <p:nvPr>
            <p:ph sz="quarter" idx="4"/>
          </p:nvPr>
        </p:nvSpPr>
        <p:spPr>
          <a:xfrm>
            <a:off x="6332156" y="2499518"/>
            <a:ext cx="5183188" cy="368458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a:extLst>
              <a:ext uri="{FF2B5EF4-FFF2-40B4-BE49-F238E27FC236}">
                <a16:creationId xmlns:a16="http://schemas.microsoft.com/office/drawing/2014/main" id="{A6C7EACD-8486-4CA5-AF81-754E4ECEBFF0}"/>
              </a:ext>
            </a:extLst>
          </p:cNvPr>
          <p:cNvSpPr>
            <a:spLocks noGrp="1"/>
          </p:cNvSpPr>
          <p:nvPr>
            <p:ph type="title" hasCustomPrompt="1"/>
          </p:nvPr>
        </p:nvSpPr>
        <p:spPr>
          <a:xfrm>
            <a:off x="838200" y="500062"/>
            <a:ext cx="10515600" cy="1325563"/>
          </a:xfrm>
          <a:solidFill>
            <a:srgbClr val="4963AE"/>
          </a:solidFill>
        </p:spPr>
        <p:txBody>
          <a:bodyPr/>
          <a:lstStyle>
            <a:lvl1pPr>
              <a:defRPr>
                <a:solidFill>
                  <a:schemeClr val="bg1"/>
                </a:solidFill>
                <a:latin typeface="Cormorant" panose="00000500000000000000" pitchFamily="2" charset="0"/>
              </a:defRPr>
            </a:lvl1pPr>
          </a:lstStyle>
          <a:p>
            <a:r>
              <a:rPr lang="en-US" dirty="0"/>
              <a:t>Page Title</a:t>
            </a:r>
          </a:p>
        </p:txBody>
      </p:sp>
    </p:spTree>
    <p:extLst>
      <p:ext uri="{BB962C8B-B14F-4D97-AF65-F5344CB8AC3E}">
        <p14:creationId xmlns:p14="http://schemas.microsoft.com/office/powerpoint/2010/main" val="3093580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BEF478-72C6-4DCA-B584-81B98E58FA6A}"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2AE98-3E9D-4E83-882C-FED2B2BBC1ED}" type="slidenum">
              <a:rPr lang="en-US" smtClean="0"/>
              <a:t>‹#›</a:t>
            </a:fld>
            <a:endParaRPr lang="en-US"/>
          </a:p>
        </p:txBody>
      </p:sp>
    </p:spTree>
    <p:extLst>
      <p:ext uri="{BB962C8B-B14F-4D97-AF65-F5344CB8AC3E}">
        <p14:creationId xmlns:p14="http://schemas.microsoft.com/office/powerpoint/2010/main" val="9884652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3F0ED-3D20-4289-B613-D0763A9E6569}"/>
              </a:ext>
            </a:extLst>
          </p:cNvPr>
          <p:cNvSpPr>
            <a:spLocks noGrp="1"/>
          </p:cNvSpPr>
          <p:nvPr>
            <p:ph type="title" hasCustomPrompt="1"/>
          </p:nvPr>
        </p:nvSpPr>
        <p:spPr>
          <a:xfrm>
            <a:off x="839788" y="457200"/>
            <a:ext cx="3932237" cy="1600200"/>
          </a:xfrm>
          <a:solidFill>
            <a:srgbClr val="4963AE"/>
          </a:solidFill>
        </p:spPr>
        <p:txBody>
          <a:bodyPr anchor="b"/>
          <a:lstStyle>
            <a:lvl1pPr>
              <a:defRPr sz="3200">
                <a:solidFill>
                  <a:schemeClr val="bg1"/>
                </a:solidFill>
                <a:latin typeface="Cormorant" panose="00000500000000000000" pitchFamily="2" charset="0"/>
              </a:defRPr>
            </a:lvl1pPr>
          </a:lstStyle>
          <a:p>
            <a:r>
              <a:rPr lang="en-US" dirty="0"/>
              <a:t>Page Title</a:t>
            </a:r>
          </a:p>
        </p:txBody>
      </p:sp>
      <p:sp>
        <p:nvSpPr>
          <p:cNvPr id="3" name="Content Placeholder 2">
            <a:extLst>
              <a:ext uri="{FF2B5EF4-FFF2-40B4-BE49-F238E27FC236}">
                <a16:creationId xmlns:a16="http://schemas.microsoft.com/office/drawing/2014/main" id="{E8A99A11-4BDF-4892-8936-64D02EA9E07C}"/>
              </a:ext>
            </a:extLst>
          </p:cNvPr>
          <p:cNvSpPr>
            <a:spLocks noGrp="1"/>
          </p:cNvSpPr>
          <p:nvPr>
            <p:ph idx="1"/>
          </p:nvPr>
        </p:nvSpPr>
        <p:spPr>
          <a:xfrm>
            <a:off x="5183188" y="987425"/>
            <a:ext cx="6172200" cy="4873625"/>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B24D9788-9200-4CC6-9D33-8424C21E6926}"/>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pic>
        <p:nvPicPr>
          <p:cNvPr id="8" name="Graphic 7">
            <a:extLst>
              <a:ext uri="{FF2B5EF4-FFF2-40B4-BE49-F238E27FC236}">
                <a16:creationId xmlns:a16="http://schemas.microsoft.com/office/drawing/2014/main" id="{D6CE6D7D-6766-4AE2-B7B2-68CA8CCBBE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5794245" y="460249"/>
            <a:ext cx="603505" cy="12192002"/>
          </a:xfrm>
          <a:prstGeom prst="rect">
            <a:avLst/>
          </a:prstGeom>
        </p:spPr>
      </p:pic>
    </p:spTree>
    <p:extLst>
      <p:ext uri="{BB962C8B-B14F-4D97-AF65-F5344CB8AC3E}">
        <p14:creationId xmlns:p14="http://schemas.microsoft.com/office/powerpoint/2010/main" val="18546765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27BA1-8174-4BB3-A2F0-09FF9C58A007}"/>
              </a:ext>
            </a:extLst>
          </p:cNvPr>
          <p:cNvSpPr>
            <a:spLocks noGrp="1"/>
          </p:cNvSpPr>
          <p:nvPr>
            <p:ph type="title" hasCustomPrompt="1"/>
          </p:nvPr>
        </p:nvSpPr>
        <p:spPr>
          <a:xfrm>
            <a:off x="839788" y="457200"/>
            <a:ext cx="3932237" cy="1600200"/>
          </a:xfrm>
          <a:solidFill>
            <a:srgbClr val="4963AE"/>
          </a:solidFill>
        </p:spPr>
        <p:txBody>
          <a:bodyPr anchor="b"/>
          <a:lstStyle>
            <a:lvl1pPr>
              <a:defRPr sz="3200">
                <a:solidFill>
                  <a:schemeClr val="bg1"/>
                </a:solidFill>
                <a:latin typeface="Cormorant" panose="00000500000000000000" pitchFamily="2" charset="0"/>
              </a:defRPr>
            </a:lvl1pPr>
          </a:lstStyle>
          <a:p>
            <a:r>
              <a:rPr lang="en-US" dirty="0"/>
              <a:t>Page Title </a:t>
            </a:r>
          </a:p>
        </p:txBody>
      </p:sp>
      <p:sp>
        <p:nvSpPr>
          <p:cNvPr id="3" name="Picture Placeholder 2">
            <a:extLst>
              <a:ext uri="{FF2B5EF4-FFF2-40B4-BE49-F238E27FC236}">
                <a16:creationId xmlns:a16="http://schemas.microsoft.com/office/drawing/2014/main" id="{4096E254-5871-4862-981B-7E8EB286CE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0680CF-66C3-4D3F-B20D-1D43A9073CA5}"/>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pic>
        <p:nvPicPr>
          <p:cNvPr id="8" name="Graphic 7">
            <a:extLst>
              <a:ext uri="{FF2B5EF4-FFF2-40B4-BE49-F238E27FC236}">
                <a16:creationId xmlns:a16="http://schemas.microsoft.com/office/drawing/2014/main" id="{434229E1-8A24-434F-90FD-8CE774F4C43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5794245" y="460249"/>
            <a:ext cx="603505" cy="12192002"/>
          </a:xfrm>
          <a:prstGeom prst="rect">
            <a:avLst/>
          </a:prstGeom>
        </p:spPr>
      </p:pic>
    </p:spTree>
    <p:extLst>
      <p:ext uri="{BB962C8B-B14F-4D97-AF65-F5344CB8AC3E}">
        <p14:creationId xmlns:p14="http://schemas.microsoft.com/office/powerpoint/2010/main" val="28704614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4951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BEF478-72C6-4DCA-B584-81B98E58FA6A}"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2AE98-3E9D-4E83-882C-FED2B2BBC1ED}" type="slidenum">
              <a:rPr lang="en-US" smtClean="0"/>
              <a:t>‹#›</a:t>
            </a:fld>
            <a:endParaRPr lang="en-US"/>
          </a:p>
        </p:txBody>
      </p:sp>
    </p:spTree>
    <p:extLst>
      <p:ext uri="{BB962C8B-B14F-4D97-AF65-F5344CB8AC3E}">
        <p14:creationId xmlns:p14="http://schemas.microsoft.com/office/powerpoint/2010/main" val="4226785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BEF478-72C6-4DCA-B584-81B98E58FA6A}"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2AE98-3E9D-4E83-882C-FED2B2BBC1ED}" type="slidenum">
              <a:rPr lang="en-US" smtClean="0"/>
              <a:t>‹#›</a:t>
            </a:fld>
            <a:endParaRPr lang="en-US"/>
          </a:p>
        </p:txBody>
      </p:sp>
    </p:spTree>
    <p:extLst>
      <p:ext uri="{BB962C8B-B14F-4D97-AF65-F5344CB8AC3E}">
        <p14:creationId xmlns:p14="http://schemas.microsoft.com/office/powerpoint/2010/main" val="579672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BEF478-72C6-4DCA-B584-81B98E58FA6A}" type="datetimeFigureOut">
              <a:rPr lang="en-US" smtClean="0"/>
              <a:t>2/18/2020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72AE98-3E9D-4E83-882C-FED2B2BBC1ED}" type="slidenum">
              <a:rPr lang="en-US" smtClean="0"/>
              <a:t>‹#›</a:t>
            </a:fld>
            <a:endParaRPr lang="en-US"/>
          </a:p>
        </p:txBody>
      </p:sp>
    </p:spTree>
    <p:extLst>
      <p:ext uri="{BB962C8B-B14F-4D97-AF65-F5344CB8AC3E}">
        <p14:creationId xmlns:p14="http://schemas.microsoft.com/office/powerpoint/2010/main" val="2921143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BEF478-72C6-4DCA-B584-81B98E58FA6A}" type="datetimeFigureOut">
              <a:rPr lang="en-US" smtClean="0"/>
              <a:t>2/18/2020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72AE98-3E9D-4E83-882C-FED2B2BBC1ED}" type="slidenum">
              <a:rPr lang="en-US" smtClean="0"/>
              <a:t>‹#›</a:t>
            </a:fld>
            <a:endParaRPr lang="en-US"/>
          </a:p>
        </p:txBody>
      </p:sp>
    </p:spTree>
    <p:extLst>
      <p:ext uri="{BB962C8B-B14F-4D97-AF65-F5344CB8AC3E}">
        <p14:creationId xmlns:p14="http://schemas.microsoft.com/office/powerpoint/2010/main" val="86471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BEF478-72C6-4DCA-B584-81B98E58FA6A}" type="datetimeFigureOut">
              <a:rPr lang="en-US" smtClean="0"/>
              <a:t>2/18/2020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72AE98-3E9D-4E83-882C-FED2B2BBC1ED}" type="slidenum">
              <a:rPr lang="en-US" smtClean="0"/>
              <a:t>‹#›</a:t>
            </a:fld>
            <a:endParaRPr lang="en-US"/>
          </a:p>
        </p:txBody>
      </p:sp>
    </p:spTree>
    <p:extLst>
      <p:ext uri="{BB962C8B-B14F-4D97-AF65-F5344CB8AC3E}">
        <p14:creationId xmlns:p14="http://schemas.microsoft.com/office/powerpoint/2010/main" val="293546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BEF478-72C6-4DCA-B584-81B98E58FA6A}"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2AE98-3E9D-4E83-882C-FED2B2BBC1ED}" type="slidenum">
              <a:rPr lang="en-US" smtClean="0"/>
              <a:t>‹#›</a:t>
            </a:fld>
            <a:endParaRPr lang="en-US"/>
          </a:p>
        </p:txBody>
      </p:sp>
    </p:spTree>
    <p:extLst>
      <p:ext uri="{BB962C8B-B14F-4D97-AF65-F5344CB8AC3E}">
        <p14:creationId xmlns:p14="http://schemas.microsoft.com/office/powerpoint/2010/main" val="3332846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BEF478-72C6-4DCA-B584-81B98E58FA6A}"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2AE98-3E9D-4E83-882C-FED2B2BBC1ED}" type="slidenum">
              <a:rPr lang="en-US" smtClean="0"/>
              <a:t>‹#›</a:t>
            </a:fld>
            <a:endParaRPr lang="en-US"/>
          </a:p>
        </p:txBody>
      </p:sp>
    </p:spTree>
    <p:extLst>
      <p:ext uri="{BB962C8B-B14F-4D97-AF65-F5344CB8AC3E}">
        <p14:creationId xmlns:p14="http://schemas.microsoft.com/office/powerpoint/2010/main" val="4276997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10" Type="http://schemas.openxmlformats.org/officeDocument/2006/relationships/theme" Target="../theme/theme2.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BEF478-72C6-4DCA-B584-81B98E58FA6A}" type="datetimeFigureOut">
              <a:rPr lang="en-US" smtClean="0"/>
              <a:t>2/18/2020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72AE98-3E9D-4E83-882C-FED2B2BBC1ED}" type="slidenum">
              <a:rPr lang="en-US" smtClean="0"/>
              <a:t>‹#›</a:t>
            </a:fld>
            <a:endParaRPr lang="en-US"/>
          </a:p>
        </p:txBody>
      </p:sp>
    </p:spTree>
    <p:extLst>
      <p:ext uri="{BB962C8B-B14F-4D97-AF65-F5344CB8AC3E}">
        <p14:creationId xmlns:p14="http://schemas.microsoft.com/office/powerpoint/2010/main" val="2447457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0731CA-F3D5-438D-B582-302F882B87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140931A-08E0-44A6-BEFF-AC7AD0D344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A89B15-DA12-4C7E-A7A9-AE665F38A5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4A1A40-2970-462F-81B5-F5DF96B5E96A}" type="datetimeFigureOut">
              <a:rPr lang="en-US" smtClean="0">
                <a:solidFill>
                  <a:prstClr val="black">
                    <a:tint val="75000"/>
                  </a:prstClr>
                </a:solidFill>
              </a:rPr>
              <a:pPr/>
              <a:t>2/18/2020</a:t>
            </a:fld>
            <a:endParaRPr lang="en-US">
              <a:solidFill>
                <a:prstClr val="black">
                  <a:tint val="75000"/>
                </a:prstClr>
              </a:solidFill>
            </a:endParaRPr>
          </a:p>
        </p:txBody>
      </p:sp>
      <p:sp>
        <p:nvSpPr>
          <p:cNvPr id="5" name="Footer Placeholder 4">
            <a:extLst>
              <a:ext uri="{FF2B5EF4-FFF2-40B4-BE49-F238E27FC236}">
                <a16:creationId xmlns:a16="http://schemas.microsoft.com/office/drawing/2014/main" id="{674B775C-8137-4505-BF8C-23D9ECC79D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CA94ECAC-1A33-4442-982E-E02CCBBC93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70D4B9-C5EF-4B48-A85C-6F171661E37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703839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brinksgilson.com/biographies/william-frankel"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7.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8.xml"/><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3" Type="http://schemas.openxmlformats.org/officeDocument/2006/relationships/hyperlink" Target="http://copyright.cornell.edu/resources/publicdomain.cfm" TargetMode="External"/><Relationship Id="rId2" Type="http://schemas.openxmlformats.org/officeDocument/2006/relationships/notesSlide" Target="../notesSlides/notesSlide29.xml"/><Relationship Id="rId1" Type="http://schemas.openxmlformats.org/officeDocument/2006/relationships/slideLayout" Target="../slideLayouts/slideLayout16.xml"/><Relationship Id="rId4" Type="http://schemas.openxmlformats.org/officeDocument/2006/relationships/image" Target="../media/image8.JPG"/></Relationships>
</file>

<file path=ppt/slides/_rels/slide32.xml.rels><?xml version="1.0" encoding="UTF-8" standalone="yes"?>
<Relationships xmlns="http://schemas.openxmlformats.org/package/2006/relationships"><Relationship Id="rId3" Type="http://schemas.openxmlformats.org/officeDocument/2006/relationships/hyperlink" Target="http://www.copyright.gov/" TargetMode="External"/><Relationship Id="rId2" Type="http://schemas.openxmlformats.org/officeDocument/2006/relationships/notesSlide" Target="../notesSlides/notesSlide30.xml"/><Relationship Id="rId1" Type="http://schemas.openxmlformats.org/officeDocument/2006/relationships/slideLayout" Target="../slideLayouts/slideLayout16.xml"/><Relationship Id="rId4" Type="http://schemas.openxmlformats.org/officeDocument/2006/relationships/image" Target="../media/image8.JPG"/></Relationships>
</file>

<file path=ppt/slides/_rels/slide3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1.xml"/><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4.xml"/><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5.xml"/><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6.xml"/><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7.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8.xml"/><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9.xml"/><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0.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1.xml"/><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2.xml"/><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3.xml"/><Relationship Id="rId1" Type="http://schemas.openxmlformats.org/officeDocument/2006/relationships/slideLayout" Target="../slideLayouts/slideLayout16.xml"/></Relationships>
</file>

<file path=ppt/slides/_rels/slide4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4.xml"/><Relationship Id="rId1" Type="http://schemas.openxmlformats.org/officeDocument/2006/relationships/slideLayout" Target="../slideLayouts/slideLayout16.xml"/></Relationships>
</file>

<file path=ppt/slides/_rels/slide4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5.xml"/><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6.xml"/><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7.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16.xml"/><Relationship Id="rId4" Type="http://schemas.openxmlformats.org/officeDocument/2006/relationships/image" Target="../media/image9.png"/></Relationships>
</file>

<file path=ppt/slides/_rels/slide5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www.law-arts.org/application" TargetMode="External"/><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11.emf"/><Relationship Id="rId7" Type="http://schemas.openxmlformats.org/officeDocument/2006/relationships/image" Target="../media/image15.emf"/><Relationship Id="rId2" Type="http://schemas.openxmlformats.org/officeDocument/2006/relationships/image" Target="../media/image10.emf"/><Relationship Id="rId1" Type="http://schemas.openxmlformats.org/officeDocument/2006/relationships/slideLayout" Target="../slideLayouts/slideLayout17.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e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E86A5E1-271C-4102-93AF-E5364B98CF82}"/>
              </a:ext>
            </a:extLst>
          </p:cNvPr>
          <p:cNvSpPr>
            <a:spLocks noGrp="1"/>
          </p:cNvSpPr>
          <p:nvPr>
            <p:ph type="subTitle" idx="1"/>
          </p:nvPr>
        </p:nvSpPr>
        <p:spPr/>
        <p:txBody>
          <a:bodyPr/>
          <a:lstStyle/>
          <a:p>
            <a:r>
              <a:rPr lang="en-US" dirty="0">
                <a:latin typeface="Corbel" panose="020B0503020204020204" pitchFamily="34" charset="0"/>
              </a:rPr>
              <a:t>Representing the LCA Music Client:</a:t>
            </a:r>
          </a:p>
          <a:p>
            <a:r>
              <a:rPr lang="en-US" dirty="0">
                <a:latin typeface="Corbel" panose="020B0503020204020204" pitchFamily="34" charset="0"/>
              </a:rPr>
              <a:t>Song Rights</a:t>
            </a:r>
          </a:p>
          <a:p>
            <a:endParaRPr lang="en-US" dirty="0"/>
          </a:p>
        </p:txBody>
      </p:sp>
      <p:sp>
        <p:nvSpPr>
          <p:cNvPr id="3" name="Title 2">
            <a:extLst>
              <a:ext uri="{FF2B5EF4-FFF2-40B4-BE49-F238E27FC236}">
                <a16:creationId xmlns:a16="http://schemas.microsoft.com/office/drawing/2014/main" id="{58FBFC47-FB22-4742-94F2-E77AB3E8F1EF}"/>
              </a:ext>
            </a:extLst>
          </p:cNvPr>
          <p:cNvSpPr>
            <a:spLocks noGrp="1"/>
          </p:cNvSpPr>
          <p:nvPr>
            <p:ph type="ctrTitle"/>
          </p:nvPr>
        </p:nvSpPr>
        <p:spPr/>
        <p:txBody>
          <a:bodyPr/>
          <a:lstStyle/>
          <a:p>
            <a:r>
              <a:rPr lang="en-US" dirty="0">
                <a:latin typeface="Corbel" panose="020B0503020204020204" pitchFamily="34" charset="0"/>
              </a:rPr>
              <a:t>LCA’s</a:t>
            </a:r>
            <a:br>
              <a:rPr lang="en-US" dirty="0">
                <a:latin typeface="Corbel" panose="020B0503020204020204" pitchFamily="34" charset="0"/>
              </a:rPr>
            </a:br>
            <a:r>
              <a:rPr lang="en-US" dirty="0">
                <a:latin typeface="Corbel" panose="020B0503020204020204" pitchFamily="34" charset="0"/>
              </a:rPr>
              <a:t>Video Law Library</a:t>
            </a:r>
          </a:p>
        </p:txBody>
      </p:sp>
      <p:sp>
        <p:nvSpPr>
          <p:cNvPr id="4" name="Text Placeholder 3">
            <a:extLst>
              <a:ext uri="{FF2B5EF4-FFF2-40B4-BE49-F238E27FC236}">
                <a16:creationId xmlns:a16="http://schemas.microsoft.com/office/drawing/2014/main" id="{C311A6F1-48B0-440D-9276-404B6280BAD8}"/>
              </a:ext>
            </a:extLst>
          </p:cNvPr>
          <p:cNvSpPr>
            <a:spLocks noGrp="1"/>
          </p:cNvSpPr>
          <p:nvPr>
            <p:ph type="body" sz="quarter" idx="10"/>
          </p:nvPr>
        </p:nvSpPr>
        <p:spPr>
          <a:xfrm>
            <a:off x="2452991" y="4627900"/>
            <a:ext cx="9144000" cy="1192132"/>
          </a:xfrm>
        </p:spPr>
        <p:txBody>
          <a:bodyPr>
            <a:normAutofit fontScale="92500" lnSpcReduction="20000"/>
          </a:bodyPr>
          <a:lstStyle/>
          <a:p>
            <a:r>
              <a:rPr lang="en-US" sz="2400" dirty="0">
                <a:latin typeface="Corbel" panose="020B0503020204020204" pitchFamily="34" charset="0"/>
              </a:rPr>
              <a:t>Speakers:</a:t>
            </a:r>
            <a:br>
              <a:rPr lang="en-US" sz="2400" dirty="0">
                <a:latin typeface="Corbel" panose="020B0503020204020204" pitchFamily="34" charset="0"/>
              </a:rPr>
            </a:br>
            <a:br>
              <a:rPr lang="en-US" sz="2400" dirty="0">
                <a:latin typeface="Corbel" panose="020B0503020204020204" pitchFamily="34" charset="0"/>
              </a:rPr>
            </a:br>
            <a:r>
              <a:rPr lang="en-US" sz="2400" dirty="0">
                <a:latin typeface="Corbel" panose="020B0503020204020204" pitchFamily="34" charset="0"/>
                <a:hlinkClick r:id="rId2"/>
              </a:rPr>
              <a:t>Barry Irwin</a:t>
            </a:r>
            <a:r>
              <a:rPr lang="en-US" sz="2400" dirty="0">
                <a:latin typeface="Corbel" panose="020B0503020204020204" pitchFamily="34" charset="0"/>
              </a:rPr>
              <a:t> | Irwin IP</a:t>
            </a:r>
          </a:p>
          <a:p>
            <a:r>
              <a:rPr lang="en-US" sz="2400" dirty="0">
                <a:latin typeface="Corbel" panose="020B0503020204020204" pitchFamily="34" charset="0"/>
                <a:hlinkClick r:id="rId2"/>
              </a:rPr>
              <a:t>Peter Strand</a:t>
            </a:r>
            <a:r>
              <a:rPr lang="en-US" sz="2400" dirty="0">
                <a:latin typeface="Corbel" panose="020B0503020204020204" pitchFamily="34" charset="0"/>
              </a:rPr>
              <a:t> | Leavens, Strand &amp; Glover</a:t>
            </a:r>
          </a:p>
          <a:p>
            <a:endParaRPr lang="en-US" dirty="0"/>
          </a:p>
          <a:p>
            <a:endParaRPr lang="en-US" dirty="0"/>
          </a:p>
          <a:p>
            <a:endParaRPr lang="en-US" dirty="0"/>
          </a:p>
        </p:txBody>
      </p:sp>
      <p:pic>
        <p:nvPicPr>
          <p:cNvPr id="5" name="Picture 4" descr="IICLE Letterhead Apr2013_Top.jpg">
            <a:extLst>
              <a:ext uri="{FF2B5EF4-FFF2-40B4-BE49-F238E27FC236}">
                <a16:creationId xmlns:a16="http://schemas.microsoft.com/office/drawing/2014/main" id="{4A3A8E37-1C1F-49ED-8420-7190546E312B}"/>
              </a:ext>
            </a:extLst>
          </p:cNvPr>
          <p:cNvPicPr/>
          <p:nvPr/>
        </p:nvPicPr>
        <p:blipFill>
          <a:blip r:embed="rId3"/>
          <a:stretch>
            <a:fillRect/>
          </a:stretch>
        </p:blipFill>
        <p:spPr>
          <a:xfrm>
            <a:off x="2246923" y="5747728"/>
            <a:ext cx="6413500" cy="1059809"/>
          </a:xfrm>
          <a:prstGeom prst="rect">
            <a:avLst/>
          </a:prstGeom>
        </p:spPr>
      </p:pic>
    </p:spTree>
    <p:extLst>
      <p:ext uri="{BB962C8B-B14F-4D97-AF65-F5344CB8AC3E}">
        <p14:creationId xmlns:p14="http://schemas.microsoft.com/office/powerpoint/2010/main" val="2663284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Originality Requirement</a:t>
            </a:r>
          </a:p>
        </p:txBody>
      </p:sp>
      <p:sp>
        <p:nvSpPr>
          <p:cNvPr id="4" name="Content Placeholder 2"/>
          <p:cNvSpPr txBox="1">
            <a:spLocks/>
          </p:cNvSpPr>
          <p:nvPr/>
        </p:nvSpPr>
        <p:spPr>
          <a:xfrm>
            <a:off x="999744" y="1825624"/>
            <a:ext cx="10665034" cy="4793837"/>
          </a:xfrm>
          <a:prstGeom prst="rect">
            <a:avLst/>
          </a:prstGeom>
        </p:spPr>
        <p:txBody>
          <a:bodyPr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bel" panose="020B0503020204020204" pitchFamily="34" charset="0"/>
            </a:endParaRPr>
          </a:p>
          <a:p>
            <a:pPr lvl="1">
              <a:lnSpc>
                <a:spcPct val="120000"/>
              </a:lnSpc>
              <a:defRPr/>
            </a:pPr>
            <a:r>
              <a:rPr lang="en-US" dirty="0">
                <a:solidFill>
                  <a:schemeClr val="tx1">
                    <a:lumMod val="85000"/>
                    <a:lumOff val="15000"/>
                  </a:schemeClr>
                </a:solidFill>
                <a:latin typeface="Corbel" panose="020B0503020204020204" pitchFamily="34" charset="0"/>
              </a:rPr>
              <a:t>Requires “</a:t>
            </a:r>
            <a:r>
              <a:rPr lang="en-US" b="1" dirty="0">
                <a:solidFill>
                  <a:schemeClr val="accent1"/>
                </a:solidFill>
                <a:latin typeface="Corbel" panose="020B0503020204020204" pitchFamily="34" charset="0"/>
              </a:rPr>
              <a:t>Independent Creation</a:t>
            </a:r>
            <a:r>
              <a:rPr lang="en-US" dirty="0">
                <a:solidFill>
                  <a:schemeClr val="tx1">
                    <a:lumMod val="85000"/>
                    <a:lumOff val="15000"/>
                  </a:schemeClr>
                </a:solidFill>
                <a:latin typeface="Corbel" panose="020B0503020204020204" pitchFamily="34" charset="0"/>
              </a:rPr>
              <a:t>,” meaning:</a:t>
            </a:r>
          </a:p>
          <a:p>
            <a:pPr lvl="2">
              <a:lnSpc>
                <a:spcPct val="120000"/>
              </a:lnSpc>
              <a:defRPr/>
            </a:pPr>
            <a:r>
              <a:rPr lang="en-US" sz="2400" dirty="0">
                <a:solidFill>
                  <a:schemeClr val="tx1">
                    <a:lumMod val="85000"/>
                    <a:lumOff val="15000"/>
                  </a:schemeClr>
                </a:solidFill>
                <a:latin typeface="Corbel" panose="020B0503020204020204" pitchFamily="34" charset="0"/>
              </a:rPr>
              <a:t>The author did not copy it from another source</a:t>
            </a:r>
          </a:p>
          <a:p>
            <a:pPr lvl="2">
              <a:lnSpc>
                <a:spcPct val="120000"/>
              </a:lnSpc>
              <a:defRPr/>
            </a:pPr>
            <a:r>
              <a:rPr lang="en-US" sz="2400" dirty="0">
                <a:solidFill>
                  <a:schemeClr val="tx1">
                    <a:lumMod val="85000"/>
                    <a:lumOff val="15000"/>
                  </a:schemeClr>
                </a:solidFill>
                <a:latin typeface="Corbel" panose="020B0503020204020204" pitchFamily="34" charset="0"/>
              </a:rPr>
              <a:t>The work is not a reproduction or derivative of an existing song</a:t>
            </a:r>
          </a:p>
          <a:p>
            <a:pPr lvl="1">
              <a:lnSpc>
                <a:spcPct val="120000"/>
              </a:lnSpc>
              <a:defRPr/>
            </a:pPr>
            <a:r>
              <a:rPr lang="en-US" dirty="0">
                <a:solidFill>
                  <a:schemeClr val="tx1">
                    <a:lumMod val="85000"/>
                    <a:lumOff val="15000"/>
                  </a:schemeClr>
                </a:solidFill>
                <a:latin typeface="Corbel" panose="020B0503020204020204" pitchFamily="34" charset="0"/>
              </a:rPr>
              <a:t>Only a </a:t>
            </a:r>
            <a:r>
              <a:rPr lang="en-US" b="1" dirty="0">
                <a:solidFill>
                  <a:schemeClr val="accent1"/>
                </a:solidFill>
                <a:latin typeface="Corbel" panose="020B0503020204020204" pitchFamily="34" charset="0"/>
              </a:rPr>
              <a:t>minimal degree of creativity</a:t>
            </a:r>
            <a:r>
              <a:rPr lang="en-US" dirty="0">
                <a:solidFill>
                  <a:schemeClr val="tx1">
                    <a:lumMod val="85000"/>
                    <a:lumOff val="15000"/>
                  </a:schemeClr>
                </a:solidFill>
                <a:latin typeface="Corbel" panose="020B0503020204020204" pitchFamily="34" charset="0"/>
              </a:rPr>
              <a:t> needed:</a:t>
            </a:r>
          </a:p>
          <a:p>
            <a:pPr lvl="2">
              <a:lnSpc>
                <a:spcPct val="120000"/>
              </a:lnSpc>
              <a:defRPr/>
            </a:pPr>
            <a:r>
              <a:rPr lang="en-US" sz="2400" dirty="0">
                <a:solidFill>
                  <a:schemeClr val="tx1">
                    <a:lumMod val="85000"/>
                    <a:lumOff val="15000"/>
                  </a:schemeClr>
                </a:solidFill>
                <a:latin typeface="Corbel" panose="020B0503020204020204" pitchFamily="34" charset="0"/>
              </a:rPr>
              <a:t>There is no predetermined number of notes, measures, of words that automatically constitutes </a:t>
            </a:r>
            <a:r>
              <a:rPr lang="en-US" sz="2400" b="1" i="1" dirty="0">
                <a:solidFill>
                  <a:schemeClr val="accent1"/>
                </a:solidFill>
                <a:latin typeface="Corbel" panose="020B0503020204020204" pitchFamily="34" charset="0"/>
              </a:rPr>
              <a:t>de minimus </a:t>
            </a:r>
            <a:r>
              <a:rPr lang="en-US" sz="2400" b="1" dirty="0">
                <a:solidFill>
                  <a:schemeClr val="accent1"/>
                </a:solidFill>
                <a:latin typeface="Corbel" panose="020B0503020204020204" pitchFamily="34" charset="0"/>
              </a:rPr>
              <a:t>authorship</a:t>
            </a:r>
            <a:r>
              <a:rPr lang="en-US" sz="2400" dirty="0">
                <a:solidFill>
                  <a:schemeClr val="tx1">
                    <a:lumMod val="85000"/>
                    <a:lumOff val="15000"/>
                  </a:schemeClr>
                </a:solidFill>
                <a:latin typeface="Corbel" panose="020B0503020204020204" pitchFamily="34" charset="0"/>
              </a:rPr>
              <a:t> or automatically qualifies a work for copyright registration</a:t>
            </a:r>
          </a:p>
          <a:p>
            <a:pPr lvl="2">
              <a:lnSpc>
                <a:spcPct val="120000"/>
              </a:lnSpc>
              <a:defRPr/>
            </a:pPr>
            <a:r>
              <a:rPr lang="en-US" sz="2400" dirty="0">
                <a:solidFill>
                  <a:schemeClr val="tx1">
                    <a:lumMod val="85000"/>
                    <a:lumOff val="15000"/>
                  </a:schemeClr>
                </a:solidFill>
                <a:latin typeface="Corbel" panose="020B0503020204020204" pitchFamily="34" charset="0"/>
              </a:rPr>
              <a:t>Short musical phrases are not copyrightable because they lack a sufficient amount of authorship</a:t>
            </a:r>
          </a:p>
          <a:p>
            <a:pPr>
              <a:lnSpc>
                <a:spcPct val="120000"/>
              </a:lnSpc>
              <a:defRPr/>
            </a:pPr>
            <a:endParaRPr lang="en-US" dirty="0">
              <a:solidFill>
                <a:schemeClr val="tx1">
                  <a:lumMod val="85000"/>
                  <a:lumOff val="15000"/>
                </a:schemeClr>
              </a:solidFill>
              <a:latin typeface="Cormorant" panose="00000500000000000000" pitchFamily="50" charset="0"/>
            </a:endParaRP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642B812B-2867-4980-B0D1-0018D2622C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6" name="Rectangle 5">
            <a:extLst>
              <a:ext uri="{FF2B5EF4-FFF2-40B4-BE49-F238E27FC236}">
                <a16:creationId xmlns:a16="http://schemas.microsoft.com/office/drawing/2014/main" id="{1E9D52B6-8C8B-4C43-9127-E60360ADB462}"/>
              </a:ext>
            </a:extLst>
          </p:cNvPr>
          <p:cNvSpPr/>
          <p:nvPr/>
        </p:nvSpPr>
        <p:spPr>
          <a:xfrm>
            <a:off x="1957137" y="6488668"/>
            <a:ext cx="8277725" cy="369332"/>
          </a:xfrm>
          <a:prstGeom prst="rect">
            <a:avLst/>
          </a:prstGeom>
        </p:spPr>
        <p:txBody>
          <a:bodyPr wrap="square">
            <a:spAutoFit/>
          </a:bodyPr>
          <a:lstStyle/>
          <a:p>
            <a:pPr algn="ctr"/>
            <a:r>
              <a:rPr lang="en-US" i="1" dirty="0">
                <a:solidFill>
                  <a:schemeClr val="accent1"/>
                </a:solidFill>
                <a:latin typeface="Corbel" panose="020B0503020204020204" pitchFamily="34" charset="0"/>
              </a:rPr>
              <a:t>Copyright Compendium 801.4 and 802.5</a:t>
            </a:r>
          </a:p>
        </p:txBody>
      </p:sp>
    </p:spTree>
    <p:extLst>
      <p:ext uri="{BB962C8B-B14F-4D97-AF65-F5344CB8AC3E}">
        <p14:creationId xmlns:p14="http://schemas.microsoft.com/office/powerpoint/2010/main" val="2621174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  Works That Do Not Meet the </a:t>
            </a:r>
            <a:r>
              <a:rPr lang="en-US" i="1" dirty="0">
                <a:latin typeface="Corbel" panose="020B0503020204020204" pitchFamily="34" charset="0"/>
              </a:rPr>
              <a:t>De Minimus </a:t>
            </a:r>
            <a:br>
              <a:rPr lang="en-US" i="1" dirty="0">
                <a:latin typeface="Corbel" panose="020B0503020204020204" pitchFamily="34" charset="0"/>
              </a:rPr>
            </a:br>
            <a:r>
              <a:rPr lang="en-US" i="1" dirty="0">
                <a:latin typeface="Corbel" panose="020B0503020204020204" pitchFamily="34" charset="0"/>
              </a:rPr>
              <a:t>  </a:t>
            </a:r>
            <a:r>
              <a:rPr lang="en-US" dirty="0">
                <a:latin typeface="Corbel" panose="020B0503020204020204" pitchFamily="34" charset="0"/>
              </a:rPr>
              <a:t>Requirement</a:t>
            </a:r>
          </a:p>
        </p:txBody>
      </p:sp>
      <p:sp>
        <p:nvSpPr>
          <p:cNvPr id="4" name="Content Placeholder 2"/>
          <p:cNvSpPr txBox="1">
            <a:spLocks/>
          </p:cNvSpPr>
          <p:nvPr/>
        </p:nvSpPr>
        <p:spPr>
          <a:xfrm>
            <a:off x="1383957" y="1713658"/>
            <a:ext cx="9969844" cy="5032376"/>
          </a:xfrm>
          <a:prstGeom prst="rect">
            <a:avLst/>
          </a:prstGeom>
        </p:spPr>
        <p:txBody>
          <a:bodyPr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20000"/>
              </a:lnSpc>
              <a:defRPr/>
            </a:pPr>
            <a:r>
              <a:rPr lang="en-US" b="1" dirty="0">
                <a:solidFill>
                  <a:schemeClr val="accent1"/>
                </a:solidFill>
                <a:latin typeface="Corbel" panose="020B0503020204020204" pitchFamily="34" charset="0"/>
              </a:rPr>
              <a:t>Short phrases</a:t>
            </a:r>
            <a:r>
              <a:rPr lang="en-US" dirty="0">
                <a:solidFill>
                  <a:schemeClr val="tx1">
                    <a:lumMod val="85000"/>
                    <a:lumOff val="15000"/>
                  </a:schemeClr>
                </a:solidFill>
                <a:latin typeface="Corbel" panose="020B0503020204020204" pitchFamily="34" charset="0"/>
              </a:rPr>
              <a:t>: </a:t>
            </a:r>
          </a:p>
          <a:p>
            <a:pPr lvl="1">
              <a:lnSpc>
                <a:spcPct val="120000"/>
              </a:lnSpc>
              <a:defRPr/>
            </a:pPr>
            <a:r>
              <a:rPr lang="en-US" dirty="0">
                <a:solidFill>
                  <a:schemeClr val="tx1">
                    <a:lumMod val="85000"/>
                    <a:lumOff val="15000"/>
                  </a:schemeClr>
                </a:solidFill>
                <a:latin typeface="Corbel" panose="020B0503020204020204" pitchFamily="34" charset="0"/>
              </a:rPr>
              <a:t>Example: “I love you so much it hurts” </a:t>
            </a:r>
            <a:br>
              <a:rPr lang="en-US" dirty="0">
                <a:solidFill>
                  <a:schemeClr val="tx1">
                    <a:lumMod val="85000"/>
                    <a:lumOff val="15000"/>
                  </a:schemeClr>
                </a:solidFill>
                <a:latin typeface="Corbel" panose="020B0503020204020204" pitchFamily="34" charset="0"/>
              </a:rPr>
            </a:br>
            <a:endParaRPr lang="en-US" dirty="0">
              <a:solidFill>
                <a:schemeClr val="tx1">
                  <a:lumMod val="85000"/>
                  <a:lumOff val="15000"/>
                </a:schemeClr>
              </a:solidFill>
              <a:latin typeface="Corbel" panose="020B0503020204020204" pitchFamily="34" charset="0"/>
            </a:endParaRPr>
          </a:p>
          <a:p>
            <a:pPr>
              <a:lnSpc>
                <a:spcPct val="120000"/>
              </a:lnSpc>
              <a:defRPr/>
            </a:pPr>
            <a:r>
              <a:rPr lang="en-US" b="1" dirty="0">
                <a:solidFill>
                  <a:schemeClr val="accent1"/>
                </a:solidFill>
                <a:latin typeface="Corbel" panose="020B0503020204020204" pitchFamily="34" charset="0"/>
              </a:rPr>
              <a:t>Sounds the songwriter didn’t author</a:t>
            </a:r>
          </a:p>
          <a:p>
            <a:pPr lvl="1">
              <a:lnSpc>
                <a:spcPct val="120000"/>
              </a:lnSpc>
              <a:defRPr/>
            </a:pPr>
            <a:r>
              <a:rPr lang="en-US" dirty="0">
                <a:solidFill>
                  <a:schemeClr val="tx1">
                    <a:lumMod val="85000"/>
                    <a:lumOff val="15000"/>
                  </a:schemeClr>
                </a:solidFill>
                <a:latin typeface="Corbel" panose="020B0503020204020204" pitchFamily="34" charset="0"/>
              </a:rPr>
              <a:t>Example: clock chimes </a:t>
            </a:r>
            <a:br>
              <a:rPr lang="en-US" dirty="0">
                <a:solidFill>
                  <a:schemeClr val="tx1">
                    <a:lumMod val="85000"/>
                    <a:lumOff val="15000"/>
                  </a:schemeClr>
                </a:solidFill>
                <a:latin typeface="Corbel" panose="020B0503020204020204" pitchFamily="34" charset="0"/>
              </a:rPr>
            </a:br>
            <a:endParaRPr lang="en-US" dirty="0">
              <a:solidFill>
                <a:schemeClr val="tx1">
                  <a:lumMod val="85000"/>
                  <a:lumOff val="15000"/>
                </a:schemeClr>
              </a:solidFill>
              <a:latin typeface="Corbel" panose="020B0503020204020204" pitchFamily="34" charset="0"/>
            </a:endParaRPr>
          </a:p>
          <a:p>
            <a:pPr>
              <a:lnSpc>
                <a:spcPct val="120000"/>
              </a:lnSpc>
              <a:defRPr/>
            </a:pPr>
            <a:r>
              <a:rPr lang="en-US" b="1" dirty="0">
                <a:solidFill>
                  <a:schemeClr val="accent1"/>
                </a:solidFill>
                <a:latin typeface="Corbel" panose="020B0503020204020204" pitchFamily="34" charset="0"/>
              </a:rPr>
              <a:t>Short series of notes</a:t>
            </a:r>
            <a:r>
              <a:rPr lang="en-US" dirty="0">
                <a:solidFill>
                  <a:schemeClr val="tx1">
                    <a:lumMod val="85000"/>
                    <a:lumOff val="15000"/>
                  </a:schemeClr>
                </a:solidFill>
                <a:latin typeface="Corbel" panose="020B0503020204020204" pitchFamily="34" charset="0"/>
              </a:rPr>
              <a:t>:</a:t>
            </a:r>
          </a:p>
          <a:p>
            <a:pPr lvl="1">
              <a:lnSpc>
                <a:spcPct val="120000"/>
              </a:lnSpc>
              <a:defRPr/>
            </a:pPr>
            <a:r>
              <a:rPr lang="en-US" dirty="0">
                <a:solidFill>
                  <a:schemeClr val="tx1">
                    <a:lumMod val="85000"/>
                    <a:lumOff val="15000"/>
                  </a:schemeClr>
                </a:solidFill>
                <a:latin typeface="Corbel" panose="020B0503020204020204" pitchFamily="34" charset="0"/>
              </a:rPr>
              <a:t>Chord Progressions</a:t>
            </a:r>
          </a:p>
          <a:p>
            <a:pPr lvl="1">
              <a:lnSpc>
                <a:spcPct val="120000"/>
              </a:lnSpc>
              <a:defRPr/>
            </a:pPr>
            <a:r>
              <a:rPr lang="en-US" dirty="0">
                <a:solidFill>
                  <a:schemeClr val="tx1">
                    <a:lumMod val="85000"/>
                    <a:lumOff val="15000"/>
                  </a:schemeClr>
                </a:solidFill>
                <a:latin typeface="Corbel" panose="020B0503020204020204" pitchFamily="34" charset="0"/>
              </a:rPr>
              <a:t>Standard Drum Beats</a:t>
            </a:r>
          </a:p>
          <a:p>
            <a:pPr lvl="1">
              <a:lnSpc>
                <a:spcPct val="120000"/>
              </a:lnSpc>
              <a:defRPr/>
            </a:pPr>
            <a:r>
              <a:rPr lang="en-US" dirty="0">
                <a:solidFill>
                  <a:schemeClr val="tx1">
                    <a:lumMod val="85000"/>
                    <a:lumOff val="15000"/>
                  </a:schemeClr>
                </a:solidFill>
                <a:latin typeface="Corbel" panose="020B0503020204020204" pitchFamily="34" charset="0"/>
              </a:rPr>
              <a:t>“Scenes a Faire”; i.e. common musical patterns or progressions. </a:t>
            </a:r>
          </a:p>
          <a:p>
            <a:pPr lvl="1">
              <a:lnSpc>
                <a:spcPct val="120000"/>
              </a:lnSpc>
              <a:defRPr/>
            </a:pPr>
            <a:r>
              <a:rPr lang="en-US" dirty="0">
                <a:solidFill>
                  <a:schemeClr val="tx1">
                    <a:lumMod val="85000"/>
                    <a:lumOff val="15000"/>
                  </a:schemeClr>
                </a:solidFill>
                <a:latin typeface="Corbel" panose="020B0503020204020204" pitchFamily="34" charset="0"/>
              </a:rPr>
              <a:t>Example: “mi do re sol, sol, re mi do”</a:t>
            </a: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2B634F0C-2CC1-4D3C-9C73-48CE283933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6" name="Rectangle 5">
            <a:extLst>
              <a:ext uri="{FF2B5EF4-FFF2-40B4-BE49-F238E27FC236}">
                <a16:creationId xmlns:a16="http://schemas.microsoft.com/office/drawing/2014/main" id="{D3A76DDA-FDAE-4BEF-B784-0D54A1F876FB}"/>
              </a:ext>
            </a:extLst>
          </p:cNvPr>
          <p:cNvSpPr/>
          <p:nvPr/>
        </p:nvSpPr>
        <p:spPr>
          <a:xfrm>
            <a:off x="1957137" y="6488668"/>
            <a:ext cx="8277725" cy="369332"/>
          </a:xfrm>
          <a:prstGeom prst="rect">
            <a:avLst/>
          </a:prstGeom>
        </p:spPr>
        <p:txBody>
          <a:bodyPr wrap="square">
            <a:spAutoFit/>
          </a:bodyPr>
          <a:lstStyle/>
          <a:p>
            <a:pPr algn="ctr"/>
            <a:r>
              <a:rPr lang="en-US" i="1" dirty="0">
                <a:solidFill>
                  <a:schemeClr val="accent1"/>
                </a:solidFill>
                <a:latin typeface="Corbel" panose="020B0503020204020204" pitchFamily="34" charset="0"/>
              </a:rPr>
              <a:t>Copyright Compendium 802.5(c), 803.5, and 803.6(b)</a:t>
            </a:r>
          </a:p>
        </p:txBody>
      </p:sp>
    </p:spTree>
    <p:extLst>
      <p:ext uri="{BB962C8B-B14F-4D97-AF65-F5344CB8AC3E}">
        <p14:creationId xmlns:p14="http://schemas.microsoft.com/office/powerpoint/2010/main" val="2906228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lstStyle/>
          <a:p>
            <a:r>
              <a:rPr lang="en-US" dirty="0">
                <a:latin typeface="Corbel" panose="020B0503020204020204" pitchFamily="34" charset="0"/>
              </a:rPr>
              <a:t>  Fixation</a:t>
            </a:r>
          </a:p>
        </p:txBody>
      </p:sp>
      <p:sp>
        <p:nvSpPr>
          <p:cNvPr id="4" name="Content Placeholder 2"/>
          <p:cNvSpPr txBox="1">
            <a:spLocks/>
          </p:cNvSpPr>
          <p:nvPr/>
        </p:nvSpPr>
        <p:spPr>
          <a:xfrm>
            <a:off x="1210962" y="1825624"/>
            <a:ext cx="10142838" cy="5032376"/>
          </a:xfrm>
          <a:prstGeom prst="rect">
            <a:avLst/>
          </a:prstGeom>
        </p:spPr>
        <p:txBody>
          <a:bodyPr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20000"/>
              </a:lnSpc>
              <a:defRPr/>
            </a:pPr>
            <a:r>
              <a:rPr lang="en-US" b="1" dirty="0">
                <a:solidFill>
                  <a:schemeClr val="accent1"/>
                </a:solidFill>
                <a:latin typeface="Corbel" panose="020B0503020204020204" pitchFamily="34" charset="0"/>
              </a:rPr>
              <a:t>Tangible</a:t>
            </a:r>
            <a:r>
              <a:rPr lang="en-US" dirty="0">
                <a:solidFill>
                  <a:schemeClr val="tx1">
                    <a:lumMod val="85000"/>
                    <a:lumOff val="15000"/>
                  </a:schemeClr>
                </a:solidFill>
                <a:latin typeface="Corbel" panose="020B0503020204020204" pitchFamily="34" charset="0"/>
              </a:rPr>
              <a:t> forms that are:</a:t>
            </a:r>
          </a:p>
          <a:p>
            <a:pPr lvl="1">
              <a:lnSpc>
                <a:spcPct val="120000"/>
              </a:lnSpc>
              <a:defRPr/>
            </a:pPr>
            <a:r>
              <a:rPr lang="en-US" dirty="0">
                <a:solidFill>
                  <a:schemeClr val="tx1">
                    <a:lumMod val="85000"/>
                    <a:lumOff val="15000"/>
                  </a:schemeClr>
                </a:solidFill>
                <a:latin typeface="Corbel" panose="020B0503020204020204" pitchFamily="34" charset="0"/>
              </a:rPr>
              <a:t>“perceptible by the human sense either directly or with the aid of a machine” i.e. capable of being reproduced</a:t>
            </a:r>
          </a:p>
          <a:p>
            <a:pPr lvl="1">
              <a:lnSpc>
                <a:spcPct val="120000"/>
              </a:lnSpc>
              <a:defRPr/>
            </a:pPr>
            <a:endParaRPr lang="en-US" sz="400" dirty="0">
              <a:solidFill>
                <a:schemeClr val="tx1">
                  <a:lumMod val="85000"/>
                  <a:lumOff val="15000"/>
                </a:schemeClr>
              </a:solidFill>
              <a:latin typeface="Corbel" panose="020B0503020204020204" pitchFamily="34" charset="0"/>
            </a:endParaRPr>
          </a:p>
          <a:p>
            <a:pPr>
              <a:lnSpc>
                <a:spcPct val="120000"/>
              </a:lnSpc>
              <a:defRPr/>
            </a:pPr>
            <a:r>
              <a:rPr lang="en-US" dirty="0">
                <a:solidFill>
                  <a:schemeClr val="tx1">
                    <a:lumMod val="85000"/>
                    <a:lumOff val="15000"/>
                  </a:schemeClr>
                </a:solidFill>
                <a:latin typeface="Corbel" panose="020B0503020204020204" pitchFamily="34" charset="0"/>
              </a:rPr>
              <a:t>Fixation in the performing arts:</a:t>
            </a:r>
          </a:p>
          <a:p>
            <a:pPr lvl="1">
              <a:lnSpc>
                <a:spcPct val="120000"/>
              </a:lnSpc>
              <a:defRPr/>
            </a:pPr>
            <a:r>
              <a:rPr lang="en-US" b="1" dirty="0">
                <a:solidFill>
                  <a:schemeClr val="accent1"/>
                </a:solidFill>
                <a:latin typeface="Corbel" panose="020B0503020204020204" pitchFamily="34" charset="0"/>
              </a:rPr>
              <a:t>Copies</a:t>
            </a:r>
            <a:r>
              <a:rPr lang="en-US" dirty="0">
                <a:solidFill>
                  <a:schemeClr val="tx1">
                    <a:lumMod val="85000"/>
                    <a:lumOff val="15000"/>
                  </a:schemeClr>
                </a:solidFill>
                <a:latin typeface="Corbel" panose="020B0503020204020204" pitchFamily="34" charset="0"/>
              </a:rPr>
              <a:t>: “material objects … in which a work is fixed, … and from which a work can be perceived, reproduced”</a:t>
            </a:r>
          </a:p>
          <a:p>
            <a:pPr lvl="1">
              <a:lnSpc>
                <a:spcPct val="120000"/>
              </a:lnSpc>
              <a:defRPr/>
            </a:pPr>
            <a:r>
              <a:rPr lang="en-US" b="1" dirty="0">
                <a:solidFill>
                  <a:schemeClr val="accent1"/>
                </a:solidFill>
                <a:latin typeface="Corbel" panose="020B0503020204020204" pitchFamily="34" charset="0"/>
              </a:rPr>
              <a:t>Phonorecords</a:t>
            </a:r>
            <a:r>
              <a:rPr lang="en-US" dirty="0">
                <a:solidFill>
                  <a:schemeClr val="tx1">
                    <a:lumMod val="85000"/>
                    <a:lumOff val="15000"/>
                  </a:schemeClr>
                </a:solidFill>
                <a:latin typeface="Corbel" panose="020B0503020204020204" pitchFamily="34" charset="0"/>
              </a:rPr>
              <a:t>: “material object … in which sounds, other than those accompanying a motion picture or audiovisual work, are fixed, … and from which the sounds can be perceived, reproduced …”</a:t>
            </a:r>
          </a:p>
          <a:p>
            <a:pPr lvl="1">
              <a:lnSpc>
                <a:spcPct val="120000"/>
              </a:lnSpc>
              <a:defRPr/>
            </a:pPr>
            <a:r>
              <a:rPr lang="en-US" dirty="0">
                <a:solidFill>
                  <a:schemeClr val="tx1">
                    <a:lumMod val="85000"/>
                    <a:lumOff val="15000"/>
                  </a:schemeClr>
                </a:solidFill>
                <a:latin typeface="Corbel" panose="020B0503020204020204" pitchFamily="34" charset="0"/>
              </a:rPr>
              <a:t>i.e., CDs, Vinyl, MP3 Files, Sheet Music, or any other physical recording of the work</a:t>
            </a:r>
            <a:endParaRPr lang="en-US" b="1" u="sng" dirty="0">
              <a:solidFill>
                <a:schemeClr val="tx1">
                  <a:lumMod val="85000"/>
                  <a:lumOff val="15000"/>
                </a:schemeClr>
              </a:solidFill>
              <a:latin typeface="Corbel" panose="020B0503020204020204" pitchFamily="34" charset="0"/>
            </a:endParaRP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B15DEBF7-F79E-445C-8F89-4BF59C6272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6" name="Rectangle 5">
            <a:extLst>
              <a:ext uri="{FF2B5EF4-FFF2-40B4-BE49-F238E27FC236}">
                <a16:creationId xmlns:a16="http://schemas.microsoft.com/office/drawing/2014/main" id="{9A2C20C0-BCFD-43E0-8871-5FA6889957EF}"/>
              </a:ext>
            </a:extLst>
          </p:cNvPr>
          <p:cNvSpPr/>
          <p:nvPr/>
        </p:nvSpPr>
        <p:spPr>
          <a:xfrm>
            <a:off x="1957137" y="6488668"/>
            <a:ext cx="8277725" cy="369332"/>
          </a:xfrm>
          <a:prstGeom prst="rect">
            <a:avLst/>
          </a:prstGeom>
        </p:spPr>
        <p:txBody>
          <a:bodyPr wrap="square">
            <a:spAutoFit/>
          </a:bodyPr>
          <a:lstStyle/>
          <a:p>
            <a:pPr algn="ctr"/>
            <a:r>
              <a:rPr lang="en-US" i="1" dirty="0">
                <a:solidFill>
                  <a:schemeClr val="accent1"/>
                </a:solidFill>
                <a:latin typeface="Corbel" panose="020B0503020204020204" pitchFamily="34" charset="0"/>
              </a:rPr>
              <a:t>Copyright Compendium 801.3(a-b) and 802.4</a:t>
            </a:r>
          </a:p>
        </p:txBody>
      </p:sp>
    </p:spTree>
    <p:extLst>
      <p:ext uri="{BB962C8B-B14F-4D97-AF65-F5344CB8AC3E}">
        <p14:creationId xmlns:p14="http://schemas.microsoft.com/office/powerpoint/2010/main" val="694623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  Human Authorship Required</a:t>
            </a:r>
          </a:p>
        </p:txBody>
      </p:sp>
      <p:sp>
        <p:nvSpPr>
          <p:cNvPr id="4" name="Content Placeholder 2"/>
          <p:cNvSpPr txBox="1">
            <a:spLocks/>
          </p:cNvSpPr>
          <p:nvPr/>
        </p:nvSpPr>
        <p:spPr>
          <a:xfrm>
            <a:off x="1149178" y="1825624"/>
            <a:ext cx="10429103" cy="47938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20000"/>
              </a:lnSpc>
              <a:defRPr/>
            </a:pPr>
            <a:r>
              <a:rPr lang="en-US" dirty="0">
                <a:solidFill>
                  <a:schemeClr val="tx1">
                    <a:lumMod val="85000"/>
                    <a:lumOff val="15000"/>
                  </a:schemeClr>
                </a:solidFill>
                <a:latin typeface="Corbel" panose="020B0503020204020204" pitchFamily="34" charset="0"/>
              </a:rPr>
              <a:t>Music generated </a:t>
            </a:r>
            <a:r>
              <a:rPr lang="en-US" b="1" dirty="0">
                <a:solidFill>
                  <a:schemeClr val="accent1"/>
                </a:solidFill>
                <a:latin typeface="Corbel" panose="020B0503020204020204" pitchFamily="34" charset="0"/>
              </a:rPr>
              <a:t>entirely</a:t>
            </a:r>
            <a:r>
              <a:rPr lang="en-US" dirty="0">
                <a:solidFill>
                  <a:schemeClr val="tx1">
                    <a:lumMod val="85000"/>
                    <a:lumOff val="15000"/>
                  </a:schemeClr>
                </a:solidFill>
                <a:latin typeface="Corbel" panose="020B0503020204020204" pitchFamily="34" charset="0"/>
              </a:rPr>
              <a:t> by a mechanical or an automated process is not copyrightable</a:t>
            </a:r>
          </a:p>
          <a:p>
            <a:pPr>
              <a:lnSpc>
                <a:spcPct val="120000"/>
              </a:lnSpc>
              <a:defRPr/>
            </a:pPr>
            <a:r>
              <a:rPr lang="en-US" dirty="0">
                <a:solidFill>
                  <a:schemeClr val="tx1">
                    <a:lumMod val="85000"/>
                    <a:lumOff val="15000"/>
                  </a:schemeClr>
                </a:solidFill>
                <a:latin typeface="Corbel" panose="020B0503020204020204" pitchFamily="34" charset="0"/>
              </a:rPr>
              <a:t>Examples:</a:t>
            </a:r>
          </a:p>
          <a:p>
            <a:pPr lvl="1">
              <a:lnSpc>
                <a:spcPct val="120000"/>
              </a:lnSpc>
              <a:defRPr/>
            </a:pPr>
            <a:r>
              <a:rPr lang="en-US" dirty="0">
                <a:solidFill>
                  <a:schemeClr val="tx1">
                    <a:lumMod val="85000"/>
                    <a:lumOff val="15000"/>
                  </a:schemeClr>
                </a:solidFill>
                <a:latin typeface="Corbel" panose="020B0503020204020204" pitchFamily="34" charset="0"/>
              </a:rPr>
              <a:t>Automated transposition</a:t>
            </a:r>
          </a:p>
          <a:p>
            <a:pPr lvl="1">
              <a:lnSpc>
                <a:spcPct val="120000"/>
              </a:lnSpc>
              <a:defRPr/>
            </a:pPr>
            <a:r>
              <a:rPr lang="en-US" dirty="0">
                <a:solidFill>
                  <a:schemeClr val="tx1">
                    <a:lumMod val="85000"/>
                    <a:lumOff val="15000"/>
                  </a:schemeClr>
                </a:solidFill>
                <a:latin typeface="Corbel" panose="020B0503020204020204" pitchFamily="34" charset="0"/>
              </a:rPr>
              <a:t>Music created by a computer algorithm</a:t>
            </a:r>
          </a:p>
          <a:p>
            <a:pPr lvl="1">
              <a:lnSpc>
                <a:spcPct val="120000"/>
              </a:lnSpc>
              <a:defRPr/>
            </a:pPr>
            <a:r>
              <a:rPr lang="en-US" dirty="0">
                <a:solidFill>
                  <a:schemeClr val="tx1">
                    <a:lumMod val="85000"/>
                    <a:lumOff val="15000"/>
                  </a:schemeClr>
                </a:solidFill>
                <a:latin typeface="Corbel" panose="020B0503020204020204" pitchFamily="34" charset="0"/>
              </a:rPr>
              <a:t>Artificial intelligence generated music</a:t>
            </a: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F0FD24FC-4D58-42B5-A9BF-223F5E713E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6" name="Rectangle 5">
            <a:extLst>
              <a:ext uri="{FF2B5EF4-FFF2-40B4-BE49-F238E27FC236}">
                <a16:creationId xmlns:a16="http://schemas.microsoft.com/office/drawing/2014/main" id="{82C885AF-AA84-4B38-B7F8-A92623A33E12}"/>
              </a:ext>
            </a:extLst>
          </p:cNvPr>
          <p:cNvSpPr/>
          <p:nvPr/>
        </p:nvSpPr>
        <p:spPr>
          <a:xfrm>
            <a:off x="1957137" y="6488668"/>
            <a:ext cx="8277725" cy="369332"/>
          </a:xfrm>
          <a:prstGeom prst="rect">
            <a:avLst/>
          </a:prstGeom>
        </p:spPr>
        <p:txBody>
          <a:bodyPr wrap="square">
            <a:spAutoFit/>
          </a:bodyPr>
          <a:lstStyle/>
          <a:p>
            <a:pPr algn="ctr"/>
            <a:r>
              <a:rPr lang="en-US" i="1" dirty="0">
                <a:solidFill>
                  <a:schemeClr val="accent1"/>
                </a:solidFill>
                <a:latin typeface="Corbel" panose="020B0503020204020204" pitchFamily="34" charset="0"/>
              </a:rPr>
              <a:t>Copyright Compendium 802.5(c)</a:t>
            </a:r>
          </a:p>
        </p:txBody>
      </p:sp>
    </p:spTree>
    <p:extLst>
      <p:ext uri="{BB962C8B-B14F-4D97-AF65-F5344CB8AC3E}">
        <p14:creationId xmlns:p14="http://schemas.microsoft.com/office/powerpoint/2010/main" val="4082212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  Copyright Notices</a:t>
            </a:r>
          </a:p>
        </p:txBody>
      </p:sp>
      <p:sp>
        <p:nvSpPr>
          <p:cNvPr id="4" name="Content Placeholder 2"/>
          <p:cNvSpPr txBox="1">
            <a:spLocks/>
          </p:cNvSpPr>
          <p:nvPr/>
        </p:nvSpPr>
        <p:spPr>
          <a:xfrm>
            <a:off x="999744" y="1825624"/>
            <a:ext cx="10509769" cy="47938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20000"/>
              </a:lnSpc>
              <a:defRPr/>
            </a:pPr>
            <a:r>
              <a:rPr lang="en-US" dirty="0">
                <a:solidFill>
                  <a:schemeClr val="tx1">
                    <a:lumMod val="85000"/>
                    <a:lumOff val="15000"/>
                  </a:schemeClr>
                </a:solidFill>
                <a:latin typeface="Corbel" panose="020B0503020204020204" pitchFamily="34" charset="0"/>
              </a:rPr>
              <a:t>The proper copyright notice for a work embodied in a ‘</a:t>
            </a:r>
            <a:r>
              <a:rPr lang="en-US" b="1" dirty="0">
                <a:solidFill>
                  <a:schemeClr val="accent1"/>
                </a:solidFill>
                <a:latin typeface="Corbel" panose="020B0503020204020204" pitchFamily="34" charset="0"/>
              </a:rPr>
              <a:t>copy</a:t>
            </a:r>
            <a:r>
              <a:rPr lang="en-US" dirty="0">
                <a:solidFill>
                  <a:schemeClr val="tx1">
                    <a:lumMod val="85000"/>
                    <a:lumOff val="15000"/>
                  </a:schemeClr>
                </a:solidFill>
                <a:latin typeface="Corbel" panose="020B0503020204020204" pitchFamily="34" charset="0"/>
              </a:rPr>
              <a:t>’ is:  </a:t>
            </a:r>
          </a:p>
          <a:p>
            <a:pPr lvl="1">
              <a:lnSpc>
                <a:spcPct val="120000"/>
              </a:lnSpc>
              <a:defRPr/>
            </a:pPr>
            <a:r>
              <a:rPr lang="en-US" dirty="0">
                <a:solidFill>
                  <a:schemeClr val="tx1">
                    <a:lumMod val="85000"/>
                    <a:lumOff val="15000"/>
                  </a:schemeClr>
                </a:solidFill>
                <a:latin typeface="Corbel" panose="020B0503020204020204" pitchFamily="34" charset="0"/>
              </a:rPr>
              <a:t>© 2018 J. Rock</a:t>
            </a:r>
          </a:p>
          <a:p>
            <a:pPr>
              <a:lnSpc>
                <a:spcPct val="120000"/>
              </a:lnSpc>
              <a:defRPr/>
            </a:pPr>
            <a:endParaRPr lang="en-US" sz="1600" dirty="0">
              <a:solidFill>
                <a:schemeClr val="tx1">
                  <a:lumMod val="85000"/>
                  <a:lumOff val="15000"/>
                </a:schemeClr>
              </a:solidFill>
              <a:latin typeface="Corbel" panose="020B0503020204020204" pitchFamily="34" charset="0"/>
            </a:endParaRPr>
          </a:p>
          <a:p>
            <a:pPr>
              <a:lnSpc>
                <a:spcPct val="120000"/>
              </a:lnSpc>
              <a:defRPr/>
            </a:pPr>
            <a:r>
              <a:rPr lang="en-US" dirty="0">
                <a:solidFill>
                  <a:schemeClr val="tx1">
                    <a:lumMod val="85000"/>
                    <a:lumOff val="15000"/>
                  </a:schemeClr>
                </a:solidFill>
                <a:latin typeface="Corbel" panose="020B0503020204020204" pitchFamily="34" charset="0"/>
              </a:rPr>
              <a:t>The proper copyright notice for a work embodied in a ‘</a:t>
            </a:r>
            <a:r>
              <a:rPr lang="en-US" b="1" dirty="0">
                <a:solidFill>
                  <a:schemeClr val="accent1"/>
                </a:solidFill>
                <a:latin typeface="Corbel" panose="020B0503020204020204" pitchFamily="34" charset="0"/>
              </a:rPr>
              <a:t>phonorecord</a:t>
            </a:r>
            <a:r>
              <a:rPr lang="en-US" dirty="0">
                <a:solidFill>
                  <a:schemeClr val="tx1">
                    <a:lumMod val="85000"/>
                    <a:lumOff val="15000"/>
                  </a:schemeClr>
                </a:solidFill>
                <a:latin typeface="Corbel" panose="020B0503020204020204" pitchFamily="34" charset="0"/>
              </a:rPr>
              <a:t>’ is:  </a:t>
            </a:r>
          </a:p>
          <a:p>
            <a:pPr lvl="1">
              <a:lnSpc>
                <a:spcPct val="120000"/>
              </a:lnSpc>
              <a:defRPr/>
            </a:pPr>
            <a:r>
              <a:rPr lang="en-US" dirty="0">
                <a:solidFill>
                  <a:schemeClr val="tx1">
                    <a:lumMod val="85000"/>
                    <a:lumOff val="15000"/>
                  </a:schemeClr>
                </a:solidFill>
                <a:latin typeface="Corbel" panose="020B0503020204020204" pitchFamily="34" charset="0"/>
              </a:rPr>
              <a:t>℗ 2018 J. Rock</a:t>
            </a: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C69C48F0-6A38-4490-842B-F56D7EA585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6" name="Rectangle 5">
            <a:extLst>
              <a:ext uri="{FF2B5EF4-FFF2-40B4-BE49-F238E27FC236}">
                <a16:creationId xmlns:a16="http://schemas.microsoft.com/office/drawing/2014/main" id="{4824F9C3-56E7-4A5E-A54D-BF8B7DDC4867}"/>
              </a:ext>
            </a:extLst>
          </p:cNvPr>
          <p:cNvSpPr/>
          <p:nvPr/>
        </p:nvSpPr>
        <p:spPr>
          <a:xfrm>
            <a:off x="1957137" y="6488668"/>
            <a:ext cx="8277725" cy="369332"/>
          </a:xfrm>
          <a:prstGeom prst="rect">
            <a:avLst/>
          </a:prstGeom>
        </p:spPr>
        <p:txBody>
          <a:bodyPr wrap="square">
            <a:spAutoFit/>
          </a:bodyPr>
          <a:lstStyle/>
          <a:p>
            <a:pPr algn="ctr"/>
            <a:r>
              <a:rPr lang="en-US" i="1" dirty="0">
                <a:solidFill>
                  <a:schemeClr val="accent1"/>
                </a:solidFill>
                <a:latin typeface="Corbel" panose="020B0503020204020204" pitchFamily="34" charset="0"/>
              </a:rPr>
              <a:t>Copyright Compendium 802.3(a)</a:t>
            </a:r>
          </a:p>
        </p:txBody>
      </p:sp>
    </p:spTree>
    <p:extLst>
      <p:ext uri="{BB962C8B-B14F-4D97-AF65-F5344CB8AC3E}">
        <p14:creationId xmlns:p14="http://schemas.microsoft.com/office/powerpoint/2010/main" val="3618380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  Acquiring Music Copyrights</a:t>
            </a:r>
          </a:p>
        </p:txBody>
      </p:sp>
      <p:sp>
        <p:nvSpPr>
          <p:cNvPr id="4" name="Content Placeholder 2"/>
          <p:cNvSpPr txBox="1">
            <a:spLocks/>
          </p:cNvSpPr>
          <p:nvPr/>
        </p:nvSpPr>
        <p:spPr>
          <a:xfrm>
            <a:off x="1285102" y="1825624"/>
            <a:ext cx="10068697" cy="47938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20000"/>
              </a:lnSpc>
              <a:defRPr/>
            </a:pPr>
            <a:r>
              <a:rPr lang="en-US" sz="3200" dirty="0">
                <a:solidFill>
                  <a:schemeClr val="tx1">
                    <a:lumMod val="85000"/>
                    <a:lumOff val="15000"/>
                  </a:schemeClr>
                </a:solidFill>
                <a:latin typeface="Corbel" panose="020B0503020204020204" pitchFamily="34" charset="0"/>
              </a:rPr>
              <a:t>Copyright can be transferred by:</a:t>
            </a:r>
          </a:p>
          <a:p>
            <a:pPr lvl="1">
              <a:lnSpc>
                <a:spcPct val="120000"/>
              </a:lnSpc>
              <a:defRPr/>
            </a:pPr>
            <a:r>
              <a:rPr lang="en-US" sz="2600" b="1" dirty="0">
                <a:solidFill>
                  <a:schemeClr val="accent1"/>
                </a:solidFill>
                <a:latin typeface="Corbel" panose="020B0503020204020204" pitchFamily="34" charset="0"/>
              </a:rPr>
              <a:t>Assignment</a:t>
            </a:r>
            <a:r>
              <a:rPr lang="en-US" sz="2600" dirty="0">
                <a:solidFill>
                  <a:schemeClr val="tx1">
                    <a:lumMod val="85000"/>
                    <a:lumOff val="15000"/>
                  </a:schemeClr>
                </a:solidFill>
                <a:latin typeface="Corbel" panose="020B0503020204020204" pitchFamily="34" charset="0"/>
              </a:rPr>
              <a:t> of ALL rights</a:t>
            </a:r>
          </a:p>
          <a:p>
            <a:pPr lvl="1">
              <a:lnSpc>
                <a:spcPct val="120000"/>
              </a:lnSpc>
              <a:defRPr/>
            </a:pPr>
            <a:r>
              <a:rPr lang="en-US" sz="2600" b="1" dirty="0">
                <a:solidFill>
                  <a:schemeClr val="accent1"/>
                </a:solidFill>
                <a:latin typeface="Corbel" panose="020B0503020204020204" pitchFamily="34" charset="0"/>
              </a:rPr>
              <a:t>License</a:t>
            </a:r>
            <a:r>
              <a:rPr lang="en-US" sz="2600" dirty="0">
                <a:solidFill>
                  <a:schemeClr val="tx1">
                    <a:lumMod val="85000"/>
                    <a:lumOff val="15000"/>
                  </a:schemeClr>
                </a:solidFill>
                <a:latin typeface="Corbel" panose="020B0503020204020204" pitchFamily="34" charset="0"/>
              </a:rPr>
              <a:t> or permission LIMITED to specific use/s</a:t>
            </a:r>
          </a:p>
          <a:p>
            <a:pPr lvl="1">
              <a:lnSpc>
                <a:spcPct val="120000"/>
              </a:lnSpc>
              <a:defRPr/>
            </a:pPr>
            <a:r>
              <a:rPr lang="en-US" sz="2600" dirty="0">
                <a:solidFill>
                  <a:schemeClr val="tx1">
                    <a:lumMod val="85000"/>
                    <a:lumOff val="15000"/>
                  </a:schemeClr>
                </a:solidFill>
                <a:latin typeface="Corbel" panose="020B0503020204020204" pitchFamily="34" charset="0"/>
              </a:rPr>
              <a:t>Bequest</a:t>
            </a:r>
          </a:p>
          <a:p>
            <a:pPr lvl="1">
              <a:lnSpc>
                <a:spcPct val="120000"/>
              </a:lnSpc>
              <a:defRPr/>
            </a:pPr>
            <a:r>
              <a:rPr lang="en-US" sz="2600" dirty="0">
                <a:solidFill>
                  <a:schemeClr val="tx1">
                    <a:lumMod val="85000"/>
                    <a:lumOff val="15000"/>
                  </a:schemeClr>
                </a:solidFill>
                <a:latin typeface="Corbel" panose="020B0503020204020204" pitchFamily="34" charset="0"/>
              </a:rPr>
              <a:t>Operation of Law (Ex. Bankruptcy debt transfer, Judgment)</a:t>
            </a: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98338728-96E0-455C-A169-6550AF0472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Tree>
    <p:extLst>
      <p:ext uri="{BB962C8B-B14F-4D97-AF65-F5344CB8AC3E}">
        <p14:creationId xmlns:p14="http://schemas.microsoft.com/office/powerpoint/2010/main" val="3343059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Sound Recordings	</a:t>
            </a:r>
          </a:p>
        </p:txBody>
      </p:sp>
      <p:sp>
        <p:nvSpPr>
          <p:cNvPr id="4" name="Content Placeholder 2"/>
          <p:cNvSpPr txBox="1">
            <a:spLocks/>
          </p:cNvSpPr>
          <p:nvPr/>
        </p:nvSpPr>
        <p:spPr>
          <a:xfrm>
            <a:off x="1285103" y="1825624"/>
            <a:ext cx="10416746" cy="47938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r>
              <a:rPr lang="en-US" dirty="0">
                <a:latin typeface="Corbel" panose="020B0503020204020204" pitchFamily="34" charset="0"/>
              </a:rPr>
              <a:t>Definition: works that result from the fixation of a series of musical, spoken, or other sounds</a:t>
            </a:r>
          </a:p>
          <a:p>
            <a:endParaRPr lang="en-US" dirty="0">
              <a:latin typeface="Corbel" panose="020B0503020204020204" pitchFamily="34" charset="0"/>
            </a:endParaRPr>
          </a:p>
          <a:p>
            <a:r>
              <a:rPr lang="en-US" dirty="0">
                <a:latin typeface="Corbel" panose="020B0503020204020204" pitchFamily="34" charset="0"/>
              </a:rPr>
              <a:t>Requires a temporal succession of sounds rather than a single sound expressed horizontally or simultaneous sounds expressed vertically (Chord)</a:t>
            </a:r>
          </a:p>
          <a:p>
            <a:endParaRPr lang="en-US" dirty="0">
              <a:latin typeface="Corbel" panose="020B0503020204020204" pitchFamily="34" charset="0"/>
            </a:endParaRPr>
          </a:p>
          <a:p>
            <a:r>
              <a:rPr lang="en-US" dirty="0">
                <a:latin typeface="Corbel" panose="020B0503020204020204" pitchFamily="34" charset="0"/>
              </a:rPr>
              <a:t>Note: Pre-1972 Sound Recordings are not protected under US Federal Copyright Law </a:t>
            </a: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C57C00AA-2E02-46CB-966C-973C4D7CBC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6" name="Rectangle 5">
            <a:extLst>
              <a:ext uri="{FF2B5EF4-FFF2-40B4-BE49-F238E27FC236}">
                <a16:creationId xmlns:a16="http://schemas.microsoft.com/office/drawing/2014/main" id="{93D41736-7CD4-41D6-B2BC-1C53F4E9EAED}"/>
              </a:ext>
            </a:extLst>
          </p:cNvPr>
          <p:cNvSpPr/>
          <p:nvPr/>
        </p:nvSpPr>
        <p:spPr>
          <a:xfrm>
            <a:off x="1957137" y="6488668"/>
            <a:ext cx="8277725" cy="369332"/>
          </a:xfrm>
          <a:prstGeom prst="rect">
            <a:avLst/>
          </a:prstGeom>
        </p:spPr>
        <p:txBody>
          <a:bodyPr wrap="square">
            <a:spAutoFit/>
          </a:bodyPr>
          <a:lstStyle/>
          <a:p>
            <a:pPr algn="ctr"/>
            <a:r>
              <a:rPr lang="en-US" i="1" dirty="0">
                <a:solidFill>
                  <a:schemeClr val="accent1"/>
                </a:solidFill>
                <a:latin typeface="Corbel" panose="020B0503020204020204" pitchFamily="34" charset="0"/>
              </a:rPr>
              <a:t>Copyright Compendium 803.5</a:t>
            </a:r>
          </a:p>
        </p:txBody>
      </p:sp>
    </p:spTree>
    <p:extLst>
      <p:ext uri="{BB962C8B-B14F-4D97-AF65-F5344CB8AC3E}">
        <p14:creationId xmlns:p14="http://schemas.microsoft.com/office/powerpoint/2010/main" val="396677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  Work of Authorship v. Material Object</a:t>
            </a:r>
          </a:p>
        </p:txBody>
      </p:sp>
      <p:sp>
        <p:nvSpPr>
          <p:cNvPr id="4" name="Content Placeholder 2"/>
          <p:cNvSpPr txBox="1">
            <a:spLocks/>
          </p:cNvSpPr>
          <p:nvPr/>
        </p:nvSpPr>
        <p:spPr>
          <a:xfrm>
            <a:off x="1433384" y="1825624"/>
            <a:ext cx="10758616" cy="47938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20000"/>
              </a:lnSpc>
              <a:defRPr/>
            </a:pPr>
            <a:r>
              <a:rPr lang="en-US" dirty="0">
                <a:solidFill>
                  <a:schemeClr val="tx1">
                    <a:lumMod val="85000"/>
                    <a:lumOff val="15000"/>
                  </a:schemeClr>
                </a:solidFill>
                <a:latin typeface="Corbel" panose="020B0503020204020204" pitchFamily="34" charset="0"/>
              </a:rPr>
              <a:t>Don’t confuse a “</a:t>
            </a:r>
            <a:r>
              <a:rPr lang="en-US" b="1" dirty="0">
                <a:solidFill>
                  <a:schemeClr val="accent1"/>
                </a:solidFill>
                <a:latin typeface="Corbel" panose="020B0503020204020204" pitchFamily="34" charset="0"/>
              </a:rPr>
              <a:t>sound recording</a:t>
            </a:r>
            <a:r>
              <a:rPr lang="en-US" dirty="0">
                <a:solidFill>
                  <a:schemeClr val="tx1">
                    <a:lumMod val="85000"/>
                    <a:lumOff val="15000"/>
                  </a:schemeClr>
                </a:solidFill>
                <a:latin typeface="Corbel" panose="020B0503020204020204" pitchFamily="34" charset="0"/>
              </a:rPr>
              <a:t>” with a “</a:t>
            </a:r>
            <a:r>
              <a:rPr lang="en-US" b="1" dirty="0">
                <a:solidFill>
                  <a:schemeClr val="accent1"/>
                </a:solidFill>
                <a:latin typeface="Corbel" panose="020B0503020204020204" pitchFamily="34" charset="0"/>
              </a:rPr>
              <a:t>phonorecord</a:t>
            </a:r>
            <a:r>
              <a:rPr lang="en-US" dirty="0">
                <a:solidFill>
                  <a:schemeClr val="tx1">
                    <a:lumMod val="85000"/>
                    <a:lumOff val="15000"/>
                  </a:schemeClr>
                </a:solidFill>
                <a:latin typeface="Corbel" panose="020B0503020204020204" pitchFamily="34" charset="0"/>
              </a:rPr>
              <a:t>”</a:t>
            </a:r>
          </a:p>
          <a:p>
            <a:pPr marL="0" indent="0">
              <a:lnSpc>
                <a:spcPct val="120000"/>
              </a:lnSpc>
              <a:buNone/>
              <a:defRPr/>
            </a:pPr>
            <a:endParaRPr lang="en-US" dirty="0">
              <a:solidFill>
                <a:schemeClr val="tx1">
                  <a:lumMod val="85000"/>
                  <a:lumOff val="15000"/>
                </a:schemeClr>
              </a:solidFill>
              <a:latin typeface="Corbel" panose="020B0503020204020204" pitchFamily="34" charset="0"/>
            </a:endParaRPr>
          </a:p>
          <a:p>
            <a:pPr>
              <a:lnSpc>
                <a:spcPct val="120000"/>
              </a:lnSpc>
              <a:defRPr/>
            </a:pPr>
            <a:r>
              <a:rPr lang="en-US" b="1" dirty="0">
                <a:solidFill>
                  <a:schemeClr val="accent1"/>
                </a:solidFill>
                <a:latin typeface="Corbel" panose="020B0503020204020204" pitchFamily="34" charset="0"/>
              </a:rPr>
              <a:t>Sound Recording</a:t>
            </a:r>
            <a:r>
              <a:rPr lang="en-US" dirty="0">
                <a:solidFill>
                  <a:schemeClr val="tx1">
                    <a:lumMod val="85000"/>
                    <a:lumOff val="15000"/>
                  </a:schemeClr>
                </a:solidFill>
                <a:latin typeface="Corbel" panose="020B0503020204020204" pitchFamily="34" charset="0"/>
              </a:rPr>
              <a:t> is a work of authorship</a:t>
            </a:r>
          </a:p>
          <a:p>
            <a:pPr marL="0" indent="0">
              <a:lnSpc>
                <a:spcPct val="120000"/>
              </a:lnSpc>
              <a:buNone/>
              <a:defRPr/>
            </a:pPr>
            <a:endParaRPr lang="en-US" dirty="0">
              <a:solidFill>
                <a:schemeClr val="tx1">
                  <a:lumMod val="85000"/>
                  <a:lumOff val="15000"/>
                </a:schemeClr>
              </a:solidFill>
              <a:latin typeface="Corbel" panose="020B0503020204020204" pitchFamily="34" charset="0"/>
            </a:endParaRPr>
          </a:p>
          <a:p>
            <a:pPr>
              <a:lnSpc>
                <a:spcPct val="120000"/>
              </a:lnSpc>
              <a:defRPr/>
            </a:pPr>
            <a:r>
              <a:rPr lang="en-US" b="1" dirty="0">
                <a:solidFill>
                  <a:schemeClr val="accent1"/>
                </a:solidFill>
                <a:latin typeface="Corbel" panose="020B0503020204020204" pitchFamily="34" charset="0"/>
              </a:rPr>
              <a:t>Phonorecord</a:t>
            </a:r>
            <a:r>
              <a:rPr lang="en-US" dirty="0">
                <a:solidFill>
                  <a:schemeClr val="tx1">
                    <a:lumMod val="85000"/>
                    <a:lumOff val="15000"/>
                  </a:schemeClr>
                </a:solidFill>
                <a:latin typeface="Corbel" panose="020B0503020204020204" pitchFamily="34" charset="0"/>
              </a:rPr>
              <a:t> is a tangible material object which may embody a certain type of work of authorship</a:t>
            </a:r>
            <a:endParaRPr lang="en-US" b="1" u="sng" dirty="0">
              <a:solidFill>
                <a:schemeClr val="tx1">
                  <a:lumMod val="85000"/>
                  <a:lumOff val="15000"/>
                </a:schemeClr>
              </a:solidFill>
              <a:latin typeface="Corbel" panose="020B0503020204020204" pitchFamily="34" charset="0"/>
            </a:endParaRP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C1A44DEF-A34F-49C7-A946-4ECCF5CA1A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Tree>
    <p:extLst>
      <p:ext uri="{BB962C8B-B14F-4D97-AF65-F5344CB8AC3E}">
        <p14:creationId xmlns:p14="http://schemas.microsoft.com/office/powerpoint/2010/main" val="1622545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  Copies and Phonorecords - </a:t>
            </a:r>
            <a:r>
              <a:rPr lang="en-US" dirty="0">
                <a:latin typeface="Corbel" panose="020B0503020204020204" pitchFamily="34" charset="0"/>
                <a:cs typeface="Arial" panose="020B0604020202020204" pitchFamily="34" charset="0"/>
              </a:rPr>
              <a:t>§101</a:t>
            </a:r>
            <a:endParaRPr lang="en-US" dirty="0">
              <a:latin typeface="Corbel" panose="020B0503020204020204" pitchFamily="34" charset="0"/>
            </a:endParaRPr>
          </a:p>
        </p:txBody>
      </p:sp>
      <p:sp>
        <p:nvSpPr>
          <p:cNvPr id="4" name="Content Placeholder 2"/>
          <p:cNvSpPr txBox="1">
            <a:spLocks/>
          </p:cNvSpPr>
          <p:nvPr/>
        </p:nvSpPr>
        <p:spPr>
          <a:xfrm>
            <a:off x="1260388" y="1825624"/>
            <a:ext cx="10268465" cy="47938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20000"/>
              </a:lnSpc>
              <a:defRPr/>
            </a:pPr>
            <a:r>
              <a:rPr lang="en-US" dirty="0">
                <a:solidFill>
                  <a:schemeClr val="tx1">
                    <a:lumMod val="85000"/>
                    <a:lumOff val="15000"/>
                  </a:schemeClr>
                </a:solidFill>
                <a:latin typeface="Corbel" panose="020B0503020204020204" pitchFamily="34" charset="0"/>
              </a:rPr>
              <a:t>“</a:t>
            </a:r>
            <a:r>
              <a:rPr lang="en-US" b="1" dirty="0">
                <a:solidFill>
                  <a:schemeClr val="accent1"/>
                </a:solidFill>
                <a:latin typeface="Corbel" panose="020B0503020204020204" pitchFamily="34" charset="0"/>
              </a:rPr>
              <a:t>Copies</a:t>
            </a:r>
            <a:r>
              <a:rPr lang="en-US" dirty="0">
                <a:solidFill>
                  <a:schemeClr val="tx1">
                    <a:lumMod val="85000"/>
                    <a:lumOff val="15000"/>
                  </a:schemeClr>
                </a:solidFill>
                <a:latin typeface="Corbel" panose="020B0503020204020204" pitchFamily="34" charset="0"/>
              </a:rPr>
              <a:t>” are material objects, other than “</a:t>
            </a:r>
            <a:r>
              <a:rPr lang="en-US" b="1" dirty="0">
                <a:solidFill>
                  <a:schemeClr val="accent1"/>
                </a:solidFill>
                <a:latin typeface="Corbel" panose="020B0503020204020204" pitchFamily="34" charset="0"/>
              </a:rPr>
              <a:t>phonorecords</a:t>
            </a:r>
            <a:r>
              <a:rPr lang="en-US" dirty="0">
                <a:solidFill>
                  <a:schemeClr val="tx1">
                    <a:lumMod val="85000"/>
                    <a:lumOff val="15000"/>
                  </a:schemeClr>
                </a:solidFill>
                <a:latin typeface="Corbel" panose="020B0503020204020204" pitchFamily="34" charset="0"/>
              </a:rPr>
              <a:t>”, in which a work </a:t>
            </a:r>
            <a:r>
              <a:rPr lang="en-US" b="1" dirty="0">
                <a:solidFill>
                  <a:schemeClr val="accent1"/>
                </a:solidFill>
                <a:latin typeface="Corbel" panose="020B0503020204020204" pitchFamily="34" charset="0"/>
              </a:rPr>
              <a:t>is fixed</a:t>
            </a:r>
            <a:r>
              <a:rPr lang="en-US" dirty="0">
                <a:solidFill>
                  <a:schemeClr val="tx1">
                    <a:lumMod val="85000"/>
                    <a:lumOff val="15000"/>
                  </a:schemeClr>
                </a:solidFill>
                <a:latin typeface="Corbel" panose="020B0503020204020204" pitchFamily="34" charset="0"/>
              </a:rPr>
              <a:t> by any method now known or later developed, and from which the work can be perceived, reproduced, or otherwise communicated, either directly or with the aid of a machine or device. </a:t>
            </a: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7B8F3125-EB43-48A4-941E-6486594CA2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Tree>
    <p:extLst>
      <p:ext uri="{BB962C8B-B14F-4D97-AF65-F5344CB8AC3E}">
        <p14:creationId xmlns:p14="http://schemas.microsoft.com/office/powerpoint/2010/main" val="986759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  Copies and Phonorecords - </a:t>
            </a:r>
            <a:r>
              <a:rPr lang="en-US" dirty="0">
                <a:latin typeface="Corbel" panose="020B0503020204020204" pitchFamily="34" charset="0"/>
                <a:cs typeface="Arial" panose="020B0604020202020204" pitchFamily="34" charset="0"/>
              </a:rPr>
              <a:t>§101</a:t>
            </a:r>
            <a:endParaRPr lang="en-US" dirty="0">
              <a:latin typeface="Corbel" panose="020B0503020204020204" pitchFamily="34" charset="0"/>
            </a:endParaRPr>
          </a:p>
        </p:txBody>
      </p:sp>
      <p:sp>
        <p:nvSpPr>
          <p:cNvPr id="4" name="Content Placeholder 2"/>
          <p:cNvSpPr txBox="1">
            <a:spLocks/>
          </p:cNvSpPr>
          <p:nvPr/>
        </p:nvSpPr>
        <p:spPr>
          <a:xfrm>
            <a:off x="1223319" y="1825624"/>
            <a:ext cx="10404390" cy="47938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20000"/>
              </a:lnSpc>
              <a:defRPr/>
            </a:pPr>
            <a:r>
              <a:rPr lang="en-US" dirty="0">
                <a:solidFill>
                  <a:schemeClr val="tx1">
                    <a:lumMod val="85000"/>
                    <a:lumOff val="15000"/>
                  </a:schemeClr>
                </a:solidFill>
                <a:latin typeface="Corbel" panose="020B0503020204020204" pitchFamily="34" charset="0"/>
              </a:rPr>
              <a:t>“</a:t>
            </a:r>
            <a:r>
              <a:rPr lang="en-US" b="1" dirty="0">
                <a:solidFill>
                  <a:schemeClr val="accent1"/>
                </a:solidFill>
                <a:latin typeface="Corbel" panose="020B0503020204020204" pitchFamily="34" charset="0"/>
              </a:rPr>
              <a:t>Phonorecords</a:t>
            </a:r>
            <a:r>
              <a:rPr lang="en-US" dirty="0">
                <a:solidFill>
                  <a:schemeClr val="tx1">
                    <a:lumMod val="85000"/>
                    <a:lumOff val="15000"/>
                  </a:schemeClr>
                </a:solidFill>
                <a:latin typeface="Corbel" panose="020B0503020204020204" pitchFamily="34" charset="0"/>
              </a:rPr>
              <a:t>” are material objects in which sounds, other than those accompanying a motion picture or other audiovisual work, </a:t>
            </a:r>
            <a:r>
              <a:rPr lang="en-US" b="1" dirty="0">
                <a:solidFill>
                  <a:schemeClr val="accent1"/>
                </a:solidFill>
                <a:latin typeface="Corbel" panose="020B0503020204020204" pitchFamily="34" charset="0"/>
              </a:rPr>
              <a:t>are fixed</a:t>
            </a:r>
            <a:r>
              <a:rPr lang="en-US" dirty="0">
                <a:solidFill>
                  <a:schemeClr val="tx1">
                    <a:lumMod val="85000"/>
                    <a:lumOff val="15000"/>
                  </a:schemeClr>
                </a:solidFill>
                <a:latin typeface="Corbel" panose="020B0503020204020204" pitchFamily="34" charset="0"/>
              </a:rPr>
              <a:t> by any method now known or later developed, and from which the sounds can be perceived, reproduced, or otherwise communicated, either directly or with the aid of a machine or device. </a:t>
            </a: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E04B59AE-1529-4C5A-A0AA-D1C38ED71D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Tree>
    <p:extLst>
      <p:ext uri="{BB962C8B-B14F-4D97-AF65-F5344CB8AC3E}">
        <p14:creationId xmlns:p14="http://schemas.microsoft.com/office/powerpoint/2010/main" val="927807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  What is a Song?</a:t>
            </a:r>
          </a:p>
        </p:txBody>
      </p:sp>
      <p:sp>
        <p:nvSpPr>
          <p:cNvPr id="4" name="Content Placeholder 2"/>
          <p:cNvSpPr txBox="1">
            <a:spLocks/>
          </p:cNvSpPr>
          <p:nvPr/>
        </p:nvSpPr>
        <p:spPr>
          <a:xfrm>
            <a:off x="999744" y="1825624"/>
            <a:ext cx="10516753" cy="4663044"/>
          </a:xfrm>
          <a:prstGeom prst="rect">
            <a:avLst/>
          </a:prstGeom>
        </p:spPr>
        <p:txBody>
          <a:bodyPr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lvl="1">
              <a:lnSpc>
                <a:spcPct val="120000"/>
              </a:lnSpc>
              <a:defRPr/>
            </a:pPr>
            <a:r>
              <a:rPr lang="en-US" sz="3400" b="1" dirty="0">
                <a:solidFill>
                  <a:schemeClr val="accent1"/>
                </a:solidFill>
                <a:latin typeface="Corbel" panose="020B0503020204020204" pitchFamily="34" charset="0"/>
              </a:rPr>
              <a:t>Musical Work</a:t>
            </a:r>
            <a:r>
              <a:rPr lang="en-US" sz="3400" dirty="0">
                <a:solidFill>
                  <a:schemeClr val="tx1">
                    <a:lumMod val="85000"/>
                    <a:lumOff val="15000"/>
                  </a:schemeClr>
                </a:solidFill>
                <a:latin typeface="Corbel" panose="020B0503020204020204" pitchFamily="34" charset="0"/>
              </a:rPr>
              <a:t>: Original works of authorship consisting of </a:t>
            </a:r>
            <a:r>
              <a:rPr lang="en-US" sz="3400" b="1" dirty="0">
                <a:solidFill>
                  <a:schemeClr val="accent1"/>
                </a:solidFill>
                <a:latin typeface="Corbel" panose="020B0503020204020204" pitchFamily="34" charset="0"/>
              </a:rPr>
              <a:t>music</a:t>
            </a:r>
            <a:r>
              <a:rPr lang="en-US" sz="3400" dirty="0">
                <a:solidFill>
                  <a:schemeClr val="tx1">
                    <a:lumMod val="85000"/>
                    <a:lumOff val="15000"/>
                  </a:schemeClr>
                </a:solidFill>
                <a:latin typeface="Corbel" panose="020B0503020204020204" pitchFamily="34" charset="0"/>
              </a:rPr>
              <a:t> and </a:t>
            </a:r>
            <a:r>
              <a:rPr lang="en-US" sz="3400" b="1" dirty="0">
                <a:solidFill>
                  <a:schemeClr val="accent1"/>
                </a:solidFill>
                <a:latin typeface="Corbel" panose="020B0503020204020204" pitchFamily="34" charset="0"/>
              </a:rPr>
              <a:t>lyrics</a:t>
            </a:r>
            <a:r>
              <a:rPr lang="en-US" sz="3400" dirty="0">
                <a:solidFill>
                  <a:schemeClr val="tx1">
                    <a:lumMod val="85000"/>
                    <a:lumOff val="15000"/>
                  </a:schemeClr>
                </a:solidFill>
                <a:latin typeface="Corbel" panose="020B0503020204020204" pitchFamily="34" charset="0"/>
              </a:rPr>
              <a:t> (accompanying words)</a:t>
            </a:r>
          </a:p>
          <a:p>
            <a:pPr lvl="2">
              <a:lnSpc>
                <a:spcPct val="120000"/>
              </a:lnSpc>
              <a:defRPr/>
            </a:pPr>
            <a:endParaRPr lang="en-US" sz="3400" dirty="0">
              <a:solidFill>
                <a:schemeClr val="tx1">
                  <a:lumMod val="85000"/>
                  <a:lumOff val="15000"/>
                </a:schemeClr>
              </a:solidFill>
              <a:latin typeface="Corbel" panose="020B0503020204020204" pitchFamily="34" charset="0"/>
            </a:endParaRPr>
          </a:p>
          <a:p>
            <a:pPr lvl="1">
              <a:lnSpc>
                <a:spcPct val="120000"/>
              </a:lnSpc>
              <a:defRPr/>
            </a:pPr>
            <a:r>
              <a:rPr lang="en-US" sz="3400" dirty="0">
                <a:solidFill>
                  <a:schemeClr val="tx1">
                    <a:lumMod val="85000"/>
                    <a:lumOff val="15000"/>
                  </a:schemeClr>
                </a:solidFill>
                <a:latin typeface="Corbel" panose="020B0503020204020204" pitchFamily="34" charset="0"/>
              </a:rPr>
              <a:t>Music is a </a:t>
            </a:r>
            <a:r>
              <a:rPr lang="en-US" sz="3400" b="1" dirty="0">
                <a:solidFill>
                  <a:schemeClr val="accent1"/>
                </a:solidFill>
                <a:latin typeface="Corbel" panose="020B0503020204020204" pitchFamily="34" charset="0"/>
              </a:rPr>
              <a:t>succession of pitches or rhythms</a:t>
            </a:r>
            <a:r>
              <a:rPr lang="en-US" sz="3400" dirty="0">
                <a:solidFill>
                  <a:schemeClr val="tx1">
                    <a:lumMod val="85000"/>
                    <a:lumOff val="15000"/>
                  </a:schemeClr>
                </a:solidFill>
                <a:latin typeface="Corbel" panose="020B0503020204020204" pitchFamily="34" charset="0"/>
              </a:rPr>
              <a:t>, or both, usually in some definite pattern</a:t>
            </a:r>
          </a:p>
          <a:p>
            <a:pPr lvl="1">
              <a:lnSpc>
                <a:spcPct val="120000"/>
              </a:lnSpc>
              <a:defRPr/>
            </a:pPr>
            <a:endParaRPr lang="en-US" sz="3400" dirty="0">
              <a:solidFill>
                <a:schemeClr val="tx1">
                  <a:lumMod val="85000"/>
                  <a:lumOff val="15000"/>
                </a:schemeClr>
              </a:solidFill>
              <a:latin typeface="Corbel" panose="020B0503020204020204" pitchFamily="34" charset="0"/>
            </a:endParaRPr>
          </a:p>
          <a:p>
            <a:pPr lvl="1">
              <a:lnSpc>
                <a:spcPct val="120000"/>
              </a:lnSpc>
              <a:defRPr/>
            </a:pPr>
            <a:r>
              <a:rPr lang="en-US" sz="3400" dirty="0">
                <a:solidFill>
                  <a:schemeClr val="tx1">
                    <a:lumMod val="85000"/>
                    <a:lumOff val="15000"/>
                  </a:schemeClr>
                </a:solidFill>
                <a:latin typeface="Corbel" panose="020B0503020204020204" pitchFamily="34" charset="0"/>
              </a:rPr>
              <a:t>The main elements of copyrightable musical work authorship include: </a:t>
            </a:r>
            <a:r>
              <a:rPr lang="en-US" sz="3400" b="1" dirty="0">
                <a:solidFill>
                  <a:schemeClr val="accent1"/>
                </a:solidFill>
                <a:latin typeface="Corbel" panose="020B0503020204020204" pitchFamily="34" charset="0"/>
              </a:rPr>
              <a:t>Melody</a:t>
            </a:r>
            <a:r>
              <a:rPr lang="en-US" sz="3400" dirty="0">
                <a:solidFill>
                  <a:schemeClr val="tx1">
                    <a:lumMod val="85000"/>
                    <a:lumOff val="15000"/>
                  </a:schemeClr>
                </a:solidFill>
                <a:latin typeface="Corbel" panose="020B0503020204020204" pitchFamily="34" charset="0"/>
              </a:rPr>
              <a:t>,</a:t>
            </a:r>
            <a:r>
              <a:rPr lang="en-US" sz="3400" b="1" dirty="0">
                <a:solidFill>
                  <a:schemeClr val="tx1">
                    <a:lumMod val="85000"/>
                    <a:lumOff val="15000"/>
                  </a:schemeClr>
                </a:solidFill>
                <a:latin typeface="Corbel" panose="020B0503020204020204" pitchFamily="34" charset="0"/>
              </a:rPr>
              <a:t> </a:t>
            </a:r>
            <a:r>
              <a:rPr lang="en-US" sz="3400" b="1" dirty="0">
                <a:solidFill>
                  <a:schemeClr val="accent1"/>
                </a:solidFill>
                <a:latin typeface="Corbel" panose="020B0503020204020204" pitchFamily="34" charset="0"/>
              </a:rPr>
              <a:t>rhythm</a:t>
            </a:r>
            <a:r>
              <a:rPr lang="en-US" sz="3400" dirty="0">
                <a:solidFill>
                  <a:schemeClr val="tx1">
                    <a:lumMod val="85000"/>
                    <a:lumOff val="15000"/>
                  </a:schemeClr>
                </a:solidFill>
                <a:latin typeface="Corbel" panose="020B0503020204020204" pitchFamily="34" charset="0"/>
              </a:rPr>
              <a:t>,</a:t>
            </a:r>
            <a:r>
              <a:rPr lang="en-US" sz="3400" b="1" dirty="0">
                <a:solidFill>
                  <a:schemeClr val="tx1">
                    <a:lumMod val="85000"/>
                    <a:lumOff val="15000"/>
                  </a:schemeClr>
                </a:solidFill>
                <a:latin typeface="Corbel" panose="020B0503020204020204" pitchFamily="34" charset="0"/>
              </a:rPr>
              <a:t> </a:t>
            </a:r>
            <a:r>
              <a:rPr lang="en-US" sz="3400" b="1" dirty="0">
                <a:solidFill>
                  <a:schemeClr val="accent1"/>
                </a:solidFill>
                <a:latin typeface="Corbel" panose="020B0503020204020204" pitchFamily="34" charset="0"/>
              </a:rPr>
              <a:t>harmony</a:t>
            </a:r>
            <a:r>
              <a:rPr lang="en-US" sz="3400" dirty="0">
                <a:solidFill>
                  <a:schemeClr val="tx1">
                    <a:lumMod val="85000"/>
                    <a:lumOff val="15000"/>
                  </a:schemeClr>
                </a:solidFill>
                <a:latin typeface="Corbel" panose="020B0503020204020204" pitchFamily="34" charset="0"/>
              </a:rPr>
              <a:t>, and </a:t>
            </a:r>
            <a:r>
              <a:rPr lang="en-US" sz="3400" b="1" dirty="0">
                <a:solidFill>
                  <a:schemeClr val="accent1"/>
                </a:solidFill>
                <a:latin typeface="Corbel" panose="020B0503020204020204" pitchFamily="34" charset="0"/>
              </a:rPr>
              <a:t>lyrics</a:t>
            </a:r>
            <a:r>
              <a:rPr lang="en-US" sz="3400" dirty="0">
                <a:solidFill>
                  <a:schemeClr val="tx1">
                    <a:lumMod val="85000"/>
                    <a:lumOff val="15000"/>
                  </a:schemeClr>
                </a:solidFill>
                <a:latin typeface="Corbel" panose="020B0503020204020204" pitchFamily="34" charset="0"/>
              </a:rPr>
              <a:t>, if any.</a:t>
            </a:r>
          </a:p>
          <a:p>
            <a:pPr marL="914400" lvl="2" indent="0">
              <a:lnSpc>
                <a:spcPct val="120000"/>
              </a:lnSpc>
              <a:buNone/>
              <a:defRPr/>
            </a:pPr>
            <a:r>
              <a:rPr lang="en-US" sz="3400" dirty="0">
                <a:solidFill>
                  <a:schemeClr val="tx1">
                    <a:lumMod val="85000"/>
                    <a:lumOff val="15000"/>
                  </a:schemeClr>
                </a:solidFill>
                <a:latin typeface="Corbel" panose="020B0503020204020204" pitchFamily="34" charset="0"/>
              </a:rPr>
              <a:t> </a:t>
            </a:r>
          </a:p>
          <a:p>
            <a:pPr lvl="1">
              <a:lnSpc>
                <a:spcPct val="120000"/>
              </a:lnSpc>
              <a:defRPr/>
            </a:pPr>
            <a:r>
              <a:rPr lang="en-US" sz="3400" dirty="0">
                <a:solidFill>
                  <a:schemeClr val="tx1">
                    <a:lumMod val="85000"/>
                    <a:lumOff val="15000"/>
                  </a:schemeClr>
                </a:solidFill>
                <a:latin typeface="Corbel" panose="020B0503020204020204" pitchFamily="34" charset="0"/>
              </a:rPr>
              <a:t>A </a:t>
            </a:r>
            <a:r>
              <a:rPr lang="en-US" sz="3400" b="1" dirty="0">
                <a:solidFill>
                  <a:schemeClr val="accent1"/>
                </a:solidFill>
                <a:latin typeface="Corbel" panose="020B0503020204020204" pitchFamily="34" charset="0"/>
              </a:rPr>
              <a:t>Sound Recording</a:t>
            </a:r>
            <a:r>
              <a:rPr lang="en-US" sz="3400" dirty="0">
                <a:solidFill>
                  <a:schemeClr val="accent1"/>
                </a:solidFill>
                <a:latin typeface="Corbel" panose="020B0503020204020204" pitchFamily="34" charset="0"/>
              </a:rPr>
              <a:t> </a:t>
            </a:r>
            <a:r>
              <a:rPr lang="en-US" sz="3400" dirty="0">
                <a:solidFill>
                  <a:schemeClr val="tx2"/>
                </a:solidFill>
                <a:latin typeface="Corbel" panose="020B0503020204020204" pitchFamily="34" charset="0"/>
              </a:rPr>
              <a:t>is a separate work</a:t>
            </a:r>
            <a:r>
              <a:rPr lang="en-US" sz="3400" b="1" dirty="0">
                <a:solidFill>
                  <a:schemeClr val="tx1">
                    <a:lumMod val="85000"/>
                    <a:lumOff val="15000"/>
                  </a:schemeClr>
                </a:solidFill>
                <a:latin typeface="Corbel" panose="020B0503020204020204" pitchFamily="34" charset="0"/>
              </a:rPr>
              <a:t> – </a:t>
            </a:r>
            <a:r>
              <a:rPr lang="en-US" sz="3400" dirty="0">
                <a:solidFill>
                  <a:schemeClr val="tx1">
                    <a:lumMod val="85000"/>
                    <a:lumOff val="15000"/>
                  </a:schemeClr>
                </a:solidFill>
                <a:latin typeface="Corbel" panose="020B0503020204020204" pitchFamily="34" charset="0"/>
              </a:rPr>
              <a:t>one that results from </a:t>
            </a:r>
            <a:r>
              <a:rPr lang="en-US" sz="3400" b="1" dirty="0">
                <a:solidFill>
                  <a:schemeClr val="accent1"/>
                </a:solidFill>
                <a:latin typeface="Corbel" panose="020B0503020204020204" pitchFamily="34" charset="0"/>
              </a:rPr>
              <a:t>fixation</a:t>
            </a:r>
            <a:r>
              <a:rPr lang="en-US" sz="3400" dirty="0">
                <a:solidFill>
                  <a:schemeClr val="tx1">
                    <a:lumMod val="85000"/>
                    <a:lumOff val="15000"/>
                  </a:schemeClr>
                </a:solidFill>
                <a:latin typeface="Corbel" panose="020B0503020204020204" pitchFamily="34" charset="0"/>
              </a:rPr>
              <a:t>.</a:t>
            </a:r>
          </a:p>
          <a:p>
            <a:pPr>
              <a:buFont typeface="Arial"/>
              <a:buChar char="•"/>
              <a:defRPr/>
            </a:pPr>
            <a:endParaRPr lang="en-US" dirty="0">
              <a:solidFill>
                <a:schemeClr val="tx1">
                  <a:lumMod val="85000"/>
                  <a:lumOff val="15000"/>
                </a:schemeClr>
              </a:solidFill>
            </a:endParaRPr>
          </a:p>
        </p:txBody>
      </p:sp>
      <p:pic>
        <p:nvPicPr>
          <p:cNvPr id="5" name="Picture 4">
            <a:extLst>
              <a:ext uri="{FF2B5EF4-FFF2-40B4-BE49-F238E27FC236}">
                <a16:creationId xmlns:a16="http://schemas.microsoft.com/office/drawing/2014/main" id="{408D7739-626D-476B-8FD2-2EAE2D550D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6" name="Rectangle 5">
            <a:extLst>
              <a:ext uri="{FF2B5EF4-FFF2-40B4-BE49-F238E27FC236}">
                <a16:creationId xmlns:a16="http://schemas.microsoft.com/office/drawing/2014/main" id="{68CFA27F-5378-4BE2-8088-8DB3781C998D}"/>
              </a:ext>
            </a:extLst>
          </p:cNvPr>
          <p:cNvSpPr/>
          <p:nvPr/>
        </p:nvSpPr>
        <p:spPr>
          <a:xfrm>
            <a:off x="1957137" y="6207293"/>
            <a:ext cx="8277725" cy="646331"/>
          </a:xfrm>
          <a:prstGeom prst="rect">
            <a:avLst/>
          </a:prstGeom>
        </p:spPr>
        <p:txBody>
          <a:bodyPr wrap="square">
            <a:spAutoFit/>
          </a:bodyPr>
          <a:lstStyle/>
          <a:p>
            <a:pPr algn="ctr"/>
            <a:r>
              <a:rPr lang="en-US" i="1" dirty="0">
                <a:solidFill>
                  <a:schemeClr val="accent1"/>
                </a:solidFill>
                <a:latin typeface="Corbel" panose="020B0503020204020204" pitchFamily="34" charset="0"/>
              </a:rPr>
              <a:t>Copyright Compendium 802.1 – 802.3</a:t>
            </a:r>
          </a:p>
          <a:p>
            <a:pPr algn="ctr"/>
            <a:r>
              <a:rPr lang="en-US" i="1" dirty="0">
                <a:solidFill>
                  <a:schemeClr val="accent1"/>
                </a:solidFill>
                <a:latin typeface="Corbel" panose="020B0503020204020204" pitchFamily="34" charset="0"/>
              </a:rPr>
              <a:t>Copyright Circular 56</a:t>
            </a:r>
          </a:p>
        </p:txBody>
      </p:sp>
    </p:spTree>
    <p:extLst>
      <p:ext uri="{BB962C8B-B14F-4D97-AF65-F5344CB8AC3E}">
        <p14:creationId xmlns:p14="http://schemas.microsoft.com/office/powerpoint/2010/main" val="1220015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 Songs v. Sound Recordings</a:t>
            </a:r>
          </a:p>
        </p:txBody>
      </p:sp>
      <p:sp>
        <p:nvSpPr>
          <p:cNvPr id="4" name="Content Placeholder 2"/>
          <p:cNvSpPr txBox="1">
            <a:spLocks/>
          </p:cNvSpPr>
          <p:nvPr/>
        </p:nvSpPr>
        <p:spPr>
          <a:xfrm>
            <a:off x="1210962" y="1825624"/>
            <a:ext cx="10379676" cy="47938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10000"/>
              </a:lnSpc>
              <a:spcBef>
                <a:spcPts val="0"/>
              </a:spcBef>
              <a:defRPr/>
            </a:pPr>
            <a:r>
              <a:rPr lang="en-US" dirty="0">
                <a:solidFill>
                  <a:schemeClr val="tx1">
                    <a:lumMod val="85000"/>
                    <a:lumOff val="15000"/>
                  </a:schemeClr>
                </a:solidFill>
                <a:latin typeface="Corbel" panose="020B0503020204020204" pitchFamily="34" charset="0"/>
              </a:rPr>
              <a:t>Separate and distinct Intellectual Property</a:t>
            </a:r>
          </a:p>
          <a:p>
            <a:pPr>
              <a:lnSpc>
                <a:spcPct val="110000"/>
              </a:lnSpc>
              <a:spcBef>
                <a:spcPts val="0"/>
              </a:spcBef>
              <a:defRPr/>
            </a:pPr>
            <a:endParaRPr lang="en-US" b="1" u="sng" dirty="0">
              <a:solidFill>
                <a:schemeClr val="tx1">
                  <a:lumMod val="85000"/>
                  <a:lumOff val="15000"/>
                </a:schemeClr>
              </a:solidFill>
              <a:latin typeface="Corbel" panose="020B0503020204020204" pitchFamily="34" charset="0"/>
            </a:endParaRPr>
          </a:p>
          <a:p>
            <a:pPr>
              <a:lnSpc>
                <a:spcPct val="110000"/>
              </a:lnSpc>
              <a:spcBef>
                <a:spcPts val="0"/>
              </a:spcBef>
              <a:defRPr/>
            </a:pPr>
            <a:r>
              <a:rPr lang="en-US" b="1" dirty="0">
                <a:solidFill>
                  <a:schemeClr val="accent1"/>
                </a:solidFill>
                <a:latin typeface="Corbel" panose="020B0503020204020204" pitchFamily="34" charset="0"/>
              </a:rPr>
              <a:t>Different Owners/Authors</a:t>
            </a:r>
          </a:p>
          <a:p>
            <a:pPr lvl="1">
              <a:lnSpc>
                <a:spcPct val="110000"/>
              </a:lnSpc>
              <a:spcBef>
                <a:spcPts val="0"/>
              </a:spcBef>
              <a:defRPr/>
            </a:pPr>
            <a:r>
              <a:rPr lang="en-US" b="1" dirty="0">
                <a:solidFill>
                  <a:schemeClr val="accent1"/>
                </a:solidFill>
                <a:latin typeface="Corbel" panose="020B0503020204020204" pitchFamily="34" charset="0"/>
              </a:rPr>
              <a:t>Songs</a:t>
            </a:r>
            <a:r>
              <a:rPr lang="en-US" dirty="0">
                <a:solidFill>
                  <a:schemeClr val="tx1">
                    <a:lumMod val="85000"/>
                    <a:lumOff val="15000"/>
                  </a:schemeClr>
                </a:solidFill>
                <a:latin typeface="Corbel" panose="020B0503020204020204" pitchFamily="34" charset="0"/>
              </a:rPr>
              <a:t>: The author is the composer and lyricist</a:t>
            </a:r>
          </a:p>
          <a:p>
            <a:pPr lvl="1">
              <a:lnSpc>
                <a:spcPct val="110000"/>
              </a:lnSpc>
              <a:spcBef>
                <a:spcPts val="0"/>
              </a:spcBef>
              <a:defRPr/>
            </a:pPr>
            <a:r>
              <a:rPr lang="en-US" b="1" dirty="0">
                <a:solidFill>
                  <a:schemeClr val="accent1"/>
                </a:solidFill>
                <a:latin typeface="Corbel" panose="020B0503020204020204" pitchFamily="34" charset="0"/>
              </a:rPr>
              <a:t>Sound Recording</a:t>
            </a:r>
            <a:r>
              <a:rPr lang="en-US" dirty="0">
                <a:solidFill>
                  <a:schemeClr val="tx1">
                    <a:lumMod val="85000"/>
                    <a:lumOff val="15000"/>
                  </a:schemeClr>
                </a:solidFill>
                <a:latin typeface="Corbel" panose="020B0503020204020204" pitchFamily="34" charset="0"/>
              </a:rPr>
              <a:t>: The author is the performer whose performance is captured or fixed in the recording or the record producer who processes the sounds and fixes them in the final recording</a:t>
            </a:r>
          </a:p>
          <a:p>
            <a:pPr>
              <a:lnSpc>
                <a:spcPct val="110000"/>
              </a:lnSpc>
              <a:spcBef>
                <a:spcPts val="0"/>
              </a:spcBef>
              <a:defRPr/>
            </a:pPr>
            <a:endParaRPr lang="en-US" b="1" u="sng" dirty="0">
              <a:solidFill>
                <a:schemeClr val="tx1">
                  <a:lumMod val="85000"/>
                  <a:lumOff val="15000"/>
                </a:schemeClr>
              </a:solidFill>
              <a:latin typeface="Corbel" panose="020B0503020204020204" pitchFamily="34" charset="0"/>
            </a:endParaRPr>
          </a:p>
          <a:p>
            <a:pPr>
              <a:lnSpc>
                <a:spcPct val="110000"/>
              </a:lnSpc>
              <a:spcBef>
                <a:spcPts val="0"/>
              </a:spcBef>
              <a:defRPr/>
            </a:pPr>
            <a:r>
              <a:rPr lang="en-US" dirty="0">
                <a:solidFill>
                  <a:schemeClr val="tx1">
                    <a:lumMod val="85000"/>
                    <a:lumOff val="15000"/>
                  </a:schemeClr>
                </a:solidFill>
                <a:latin typeface="Corbel" panose="020B0503020204020204" pitchFamily="34" charset="0"/>
              </a:rPr>
              <a:t>Who is the author/copyright owner of a sound recording?</a:t>
            </a:r>
          </a:p>
          <a:p>
            <a:pPr>
              <a:lnSpc>
                <a:spcPct val="120000"/>
              </a:lnSpc>
              <a:defRPr/>
            </a:pPr>
            <a:endParaRPr lang="en-US" b="1" u="sng" dirty="0">
              <a:solidFill>
                <a:schemeClr val="tx1">
                  <a:lumMod val="85000"/>
                  <a:lumOff val="15000"/>
                </a:schemeClr>
              </a:solidFill>
              <a:latin typeface="Cormorant" panose="00000500000000000000" pitchFamily="50" charset="0"/>
            </a:endParaRP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8862F0EB-7A43-4030-974F-4C1C3040D3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Tree>
    <p:extLst>
      <p:ext uri="{BB962C8B-B14F-4D97-AF65-F5344CB8AC3E}">
        <p14:creationId xmlns:p14="http://schemas.microsoft.com/office/powerpoint/2010/main" val="2018835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lstStyle/>
          <a:p>
            <a:r>
              <a:rPr lang="en-US" dirty="0">
                <a:latin typeface="Corbel" panose="020B0503020204020204" pitchFamily="34" charset="0"/>
              </a:rPr>
              <a:t>Pre-1972 Song Recordings:</a:t>
            </a:r>
            <a:br>
              <a:rPr lang="en-US" dirty="0">
                <a:latin typeface="Corbel" panose="020B0503020204020204" pitchFamily="34" charset="0"/>
              </a:rPr>
            </a:br>
            <a:r>
              <a:rPr lang="en-US" sz="3600" dirty="0">
                <a:latin typeface="Corbel" panose="020B0503020204020204" pitchFamily="34" charset="0"/>
              </a:rPr>
              <a:t>Overview</a:t>
            </a:r>
          </a:p>
        </p:txBody>
      </p:sp>
      <p:sp>
        <p:nvSpPr>
          <p:cNvPr id="4" name="Content Placeholder 2"/>
          <p:cNvSpPr txBox="1">
            <a:spLocks/>
          </p:cNvSpPr>
          <p:nvPr/>
        </p:nvSpPr>
        <p:spPr>
          <a:xfrm>
            <a:off x="999744" y="1825624"/>
            <a:ext cx="10251235" cy="5032376"/>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defRPr/>
            </a:pPr>
            <a:r>
              <a:rPr lang="en-US" dirty="0">
                <a:solidFill>
                  <a:schemeClr val="tx1">
                    <a:lumMod val="85000"/>
                    <a:lumOff val="15000"/>
                  </a:schemeClr>
                </a:solidFill>
                <a:latin typeface="Corbel" panose="020B0503020204020204" pitchFamily="34" charset="0"/>
              </a:rPr>
              <a:t>Sound Recordings were not covered by </a:t>
            </a:r>
            <a:r>
              <a:rPr lang="en-US" b="1" dirty="0">
                <a:solidFill>
                  <a:schemeClr val="accent1"/>
                </a:solidFill>
                <a:latin typeface="Corbel" panose="020B0503020204020204" pitchFamily="34" charset="0"/>
              </a:rPr>
              <a:t>federal</a:t>
            </a:r>
            <a:r>
              <a:rPr lang="en-US" dirty="0">
                <a:solidFill>
                  <a:schemeClr val="tx1">
                    <a:lumMod val="85000"/>
                    <a:lumOff val="15000"/>
                  </a:schemeClr>
                </a:solidFill>
                <a:latin typeface="Corbel" panose="020B0503020204020204" pitchFamily="34" charset="0"/>
              </a:rPr>
              <a:t> copyright until </a:t>
            </a:r>
            <a:r>
              <a:rPr lang="en-US" b="1" dirty="0">
                <a:solidFill>
                  <a:schemeClr val="accent1"/>
                </a:solidFill>
                <a:latin typeface="Corbel" panose="020B0503020204020204" pitchFamily="34" charset="0"/>
              </a:rPr>
              <a:t>February 15, 1972</a:t>
            </a:r>
            <a:r>
              <a:rPr lang="en-US" dirty="0">
                <a:solidFill>
                  <a:schemeClr val="tx1">
                    <a:lumMod val="85000"/>
                    <a:lumOff val="15000"/>
                  </a:schemeClr>
                </a:solidFill>
                <a:latin typeface="Corbel" panose="020B0503020204020204" pitchFamily="34" charset="0"/>
              </a:rPr>
              <a:t>.</a:t>
            </a:r>
          </a:p>
          <a:p>
            <a:pPr marL="0" indent="0">
              <a:lnSpc>
                <a:spcPct val="120000"/>
              </a:lnSpc>
              <a:buNone/>
              <a:defRPr/>
            </a:pPr>
            <a:endParaRPr lang="en-US" sz="1500" dirty="0">
              <a:solidFill>
                <a:schemeClr val="tx1">
                  <a:lumMod val="85000"/>
                  <a:lumOff val="15000"/>
                </a:schemeClr>
              </a:solidFill>
              <a:latin typeface="Corbel" panose="020B0503020204020204" pitchFamily="34" charset="0"/>
            </a:endParaRPr>
          </a:p>
          <a:p>
            <a:pPr>
              <a:lnSpc>
                <a:spcPct val="120000"/>
              </a:lnSpc>
              <a:defRPr/>
            </a:pPr>
            <a:r>
              <a:rPr lang="en-US" dirty="0">
                <a:solidFill>
                  <a:schemeClr val="tx1">
                    <a:lumMod val="85000"/>
                    <a:lumOff val="15000"/>
                  </a:schemeClr>
                </a:solidFill>
                <a:latin typeface="Corbel" panose="020B0503020204020204" pitchFamily="34" charset="0"/>
              </a:rPr>
              <a:t>Prior to October 11, 2018, pre-72 sound recordings were covered only be </a:t>
            </a:r>
            <a:r>
              <a:rPr lang="en-US" b="1" dirty="0">
                <a:solidFill>
                  <a:schemeClr val="accent1"/>
                </a:solidFill>
                <a:latin typeface="Corbel" panose="020B0503020204020204" pitchFamily="34" charset="0"/>
              </a:rPr>
              <a:t>common law</a:t>
            </a:r>
            <a:r>
              <a:rPr lang="en-US" dirty="0">
                <a:solidFill>
                  <a:schemeClr val="tx1">
                    <a:lumMod val="85000"/>
                    <a:lumOff val="15000"/>
                  </a:schemeClr>
                </a:solidFill>
                <a:latin typeface="Corbel" panose="020B0503020204020204" pitchFamily="34" charset="0"/>
              </a:rPr>
              <a:t> copyright, unfair competition, or state law</a:t>
            </a:r>
          </a:p>
          <a:p>
            <a:pPr marL="0" indent="0">
              <a:lnSpc>
                <a:spcPct val="120000"/>
              </a:lnSpc>
              <a:buNone/>
              <a:defRPr/>
            </a:pPr>
            <a:endParaRPr lang="en-US" sz="1500" dirty="0">
              <a:solidFill>
                <a:schemeClr val="tx1">
                  <a:lumMod val="85000"/>
                  <a:lumOff val="15000"/>
                </a:schemeClr>
              </a:solidFill>
              <a:latin typeface="Corbel" panose="020B0503020204020204" pitchFamily="34" charset="0"/>
            </a:endParaRPr>
          </a:p>
          <a:p>
            <a:pPr>
              <a:lnSpc>
                <a:spcPct val="120000"/>
              </a:lnSpc>
              <a:defRPr/>
            </a:pPr>
            <a:r>
              <a:rPr lang="en-US" dirty="0">
                <a:solidFill>
                  <a:schemeClr val="tx1">
                    <a:lumMod val="85000"/>
                    <a:lumOff val="15000"/>
                  </a:schemeClr>
                </a:solidFill>
                <a:latin typeface="Corbel" panose="020B0503020204020204" pitchFamily="34" charset="0"/>
              </a:rPr>
              <a:t>Title II of the Music Modernization Act created a new exclusive federal right for pre-72 sound recordings</a:t>
            </a: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DFE582F1-73F2-4AC1-8E9E-01980E5AE8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Tree>
    <p:extLst>
      <p:ext uri="{BB962C8B-B14F-4D97-AF65-F5344CB8AC3E}">
        <p14:creationId xmlns:p14="http://schemas.microsoft.com/office/powerpoint/2010/main" val="32718050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DC25A20-79CC-441B-82C3-79C356386FAB}"/>
              </a:ext>
            </a:extLst>
          </p:cNvPr>
          <p:cNvSpPr>
            <a:spLocks noGrp="1"/>
          </p:cNvSpPr>
          <p:nvPr>
            <p:ph idx="1"/>
          </p:nvPr>
        </p:nvSpPr>
        <p:spPr>
          <a:xfrm>
            <a:off x="999743" y="1825626"/>
            <a:ext cx="10096149" cy="5032374"/>
          </a:xfrm>
        </p:spPr>
        <p:txBody>
          <a:bodyPr>
            <a:normAutofit lnSpcReduction="10000"/>
          </a:bodyPr>
          <a:lstStyle/>
          <a:p>
            <a:pPr>
              <a:lnSpc>
                <a:spcPct val="120000"/>
              </a:lnSpc>
            </a:pPr>
            <a:r>
              <a:rPr lang="en-US" dirty="0">
                <a:latin typeface="Corbel" panose="020B0503020204020204" pitchFamily="34" charset="0"/>
              </a:rPr>
              <a:t>The Act preempts actions for state and common law claims for pre-72 sound recordings with regard to activities taken on or after the enactment date and covered under the statutory license for digital audio transmissions of post-72 sound recordings.</a:t>
            </a:r>
          </a:p>
          <a:p>
            <a:pPr lvl="1">
              <a:lnSpc>
                <a:spcPct val="120000"/>
              </a:lnSpc>
            </a:pPr>
            <a:r>
              <a:rPr lang="en-US" sz="2600" dirty="0">
                <a:latin typeface="Corbel" panose="020B0503020204020204" pitchFamily="34" charset="0"/>
              </a:rPr>
              <a:t>The Act preempts state copyright claims regarding mechanical and distribution rights for pre-72 sound recordings as well.</a:t>
            </a:r>
          </a:p>
          <a:p>
            <a:pPr lvl="1">
              <a:lnSpc>
                <a:spcPct val="120000"/>
              </a:lnSpc>
            </a:pPr>
            <a:endParaRPr lang="en-US" sz="1600" dirty="0">
              <a:latin typeface="Corbel" panose="020B0503020204020204" pitchFamily="34" charset="0"/>
            </a:endParaRPr>
          </a:p>
          <a:p>
            <a:pPr>
              <a:lnSpc>
                <a:spcPct val="120000"/>
              </a:lnSpc>
            </a:pPr>
            <a:r>
              <a:rPr lang="en-US" dirty="0">
                <a:latin typeface="Corbel" panose="020B0503020204020204" pitchFamily="34" charset="0"/>
              </a:rPr>
              <a:t>Under the Act, remedies for infringement of copyrighted works (as set forth in §§502-505 of the Copyright Act are available to owners of pre-72 sound recordings</a:t>
            </a:r>
          </a:p>
          <a:p>
            <a:pPr>
              <a:lnSpc>
                <a:spcPct val="120000"/>
              </a:lnSpc>
            </a:pPr>
            <a:endParaRPr lang="en-US" dirty="0">
              <a:latin typeface="Corbel" panose="020B0503020204020204" pitchFamily="34" charset="0"/>
            </a:endParaRPr>
          </a:p>
          <a:p>
            <a:pPr>
              <a:lnSpc>
                <a:spcPct val="110000"/>
              </a:lnSpc>
            </a:pPr>
            <a:endParaRPr lang="en-US" sz="2800" dirty="0">
              <a:latin typeface="Corbel" panose="020B0503020204020204" pitchFamily="34" charset="0"/>
            </a:endParaRPr>
          </a:p>
        </p:txBody>
      </p:sp>
      <p:pic>
        <p:nvPicPr>
          <p:cNvPr id="4" name="Picture 3">
            <a:extLst>
              <a:ext uri="{FF2B5EF4-FFF2-40B4-BE49-F238E27FC236}">
                <a16:creationId xmlns:a16="http://schemas.microsoft.com/office/drawing/2014/main" id="{CBEA3695-BB98-4FE7-A7F6-C9F02869CD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8" name="Title 1">
            <a:extLst>
              <a:ext uri="{FF2B5EF4-FFF2-40B4-BE49-F238E27FC236}">
                <a16:creationId xmlns:a16="http://schemas.microsoft.com/office/drawing/2014/main" id="{18CD80BA-1423-4667-9257-3CC8A281E418}"/>
              </a:ext>
            </a:extLst>
          </p:cNvPr>
          <p:cNvSpPr>
            <a:spLocks noGrp="1"/>
          </p:cNvSpPr>
          <p:nvPr>
            <p:ph type="title"/>
          </p:nvPr>
        </p:nvSpPr>
        <p:spPr>
          <a:xfrm>
            <a:off x="838200" y="500062"/>
            <a:ext cx="10515600" cy="1325563"/>
          </a:xfrm>
        </p:spPr>
        <p:txBody>
          <a:bodyPr/>
          <a:lstStyle/>
          <a:p>
            <a:r>
              <a:rPr lang="en-US" dirty="0">
                <a:latin typeface="Corbel" panose="020B0503020204020204" pitchFamily="34" charset="0"/>
              </a:rPr>
              <a:t>Pre-1972 Song Recordings:</a:t>
            </a:r>
            <a:br>
              <a:rPr lang="en-US" dirty="0">
                <a:latin typeface="Corbel" panose="020B0503020204020204" pitchFamily="34" charset="0"/>
              </a:rPr>
            </a:br>
            <a:r>
              <a:rPr lang="en-US" sz="3600" dirty="0">
                <a:latin typeface="Corbel" panose="020B0503020204020204" pitchFamily="34" charset="0"/>
              </a:rPr>
              <a:t>Music Modernization Act</a:t>
            </a:r>
          </a:p>
        </p:txBody>
      </p:sp>
    </p:spTree>
    <p:extLst>
      <p:ext uri="{BB962C8B-B14F-4D97-AF65-F5344CB8AC3E}">
        <p14:creationId xmlns:p14="http://schemas.microsoft.com/office/powerpoint/2010/main" val="621262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Sound Recordings and Common Law Copyright</a:t>
            </a:r>
          </a:p>
        </p:txBody>
      </p:sp>
      <p:sp>
        <p:nvSpPr>
          <p:cNvPr id="4" name="Content Placeholder 2"/>
          <p:cNvSpPr txBox="1">
            <a:spLocks/>
          </p:cNvSpPr>
          <p:nvPr/>
        </p:nvSpPr>
        <p:spPr>
          <a:xfrm>
            <a:off x="999744" y="1937590"/>
            <a:ext cx="9767783" cy="4740046"/>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defRPr/>
            </a:pPr>
            <a:r>
              <a:rPr lang="en-US" dirty="0">
                <a:solidFill>
                  <a:schemeClr val="tx1">
                    <a:lumMod val="85000"/>
                    <a:lumOff val="15000"/>
                  </a:schemeClr>
                </a:solidFill>
                <a:latin typeface="Corbel" panose="020B0503020204020204" pitchFamily="34" charset="0"/>
              </a:rPr>
              <a:t>Flo &amp; Eddie v. Sirius</a:t>
            </a:r>
          </a:p>
          <a:p>
            <a:pPr lvl="1">
              <a:lnSpc>
                <a:spcPct val="120000"/>
              </a:lnSpc>
              <a:defRPr/>
            </a:pPr>
            <a:r>
              <a:rPr lang="en-US" sz="2600" dirty="0">
                <a:solidFill>
                  <a:schemeClr val="tx1">
                    <a:lumMod val="85000"/>
                    <a:lumOff val="15000"/>
                  </a:schemeClr>
                </a:solidFill>
                <a:latin typeface="Corbel" panose="020B0503020204020204" pitchFamily="34" charset="0"/>
              </a:rPr>
              <a:t>Is there an exclusive right of public performance in pre-1972 sound recordings?</a:t>
            </a:r>
          </a:p>
          <a:p>
            <a:pPr lvl="2">
              <a:lnSpc>
                <a:spcPct val="120000"/>
              </a:lnSpc>
              <a:defRPr/>
            </a:pPr>
            <a:r>
              <a:rPr lang="en-US" sz="2400" dirty="0">
                <a:solidFill>
                  <a:schemeClr val="tx1">
                    <a:lumMod val="85000"/>
                    <a:lumOff val="15000"/>
                  </a:schemeClr>
                </a:solidFill>
                <a:latin typeface="Corbel" panose="020B0503020204020204" pitchFamily="34" charset="0"/>
              </a:rPr>
              <a:t>C.D. Cal. 2014</a:t>
            </a:r>
          </a:p>
          <a:p>
            <a:pPr lvl="3">
              <a:lnSpc>
                <a:spcPct val="120000"/>
              </a:lnSpc>
              <a:defRPr/>
            </a:pPr>
            <a:r>
              <a:rPr lang="en-US" sz="2200" dirty="0">
                <a:solidFill>
                  <a:schemeClr val="tx1">
                    <a:lumMod val="85000"/>
                    <a:lumOff val="15000"/>
                  </a:schemeClr>
                </a:solidFill>
                <a:latin typeface="Corbel" panose="020B0503020204020204" pitchFamily="34" charset="0"/>
              </a:rPr>
              <a:t>Yes. Court ruled in favor of Flo &amp; Eddie</a:t>
            </a:r>
          </a:p>
          <a:p>
            <a:pPr lvl="2">
              <a:lnSpc>
                <a:spcPct val="120000"/>
              </a:lnSpc>
              <a:defRPr/>
            </a:pPr>
            <a:r>
              <a:rPr lang="en-US" sz="2400" dirty="0">
                <a:solidFill>
                  <a:schemeClr val="tx1">
                    <a:lumMod val="85000"/>
                    <a:lumOff val="15000"/>
                  </a:schemeClr>
                </a:solidFill>
                <a:latin typeface="Corbel" panose="020B0503020204020204" pitchFamily="34" charset="0"/>
              </a:rPr>
              <a:t>S.D.N.Y. 2014</a:t>
            </a:r>
          </a:p>
          <a:p>
            <a:pPr lvl="3">
              <a:lnSpc>
                <a:spcPct val="120000"/>
              </a:lnSpc>
              <a:defRPr/>
            </a:pPr>
            <a:r>
              <a:rPr lang="en-US" sz="2200" dirty="0">
                <a:solidFill>
                  <a:schemeClr val="tx1">
                    <a:lumMod val="85000"/>
                    <a:lumOff val="15000"/>
                  </a:schemeClr>
                </a:solidFill>
                <a:latin typeface="Corbel" panose="020B0503020204020204" pitchFamily="34" charset="0"/>
              </a:rPr>
              <a:t>Yes. Court ruled in favor of Flo &amp; Eddie</a:t>
            </a:r>
          </a:p>
          <a:p>
            <a:pPr lvl="2">
              <a:lnSpc>
                <a:spcPct val="120000"/>
              </a:lnSpc>
              <a:defRPr/>
            </a:pPr>
            <a:r>
              <a:rPr lang="en-US" sz="2400" dirty="0">
                <a:solidFill>
                  <a:schemeClr val="tx1">
                    <a:lumMod val="85000"/>
                    <a:lumOff val="15000"/>
                  </a:schemeClr>
                </a:solidFill>
                <a:latin typeface="Corbel" panose="020B0503020204020204" pitchFamily="34" charset="0"/>
              </a:rPr>
              <a:t>S.D. Fla. 2015</a:t>
            </a:r>
          </a:p>
          <a:p>
            <a:pPr lvl="3">
              <a:lnSpc>
                <a:spcPct val="120000"/>
              </a:lnSpc>
              <a:defRPr/>
            </a:pPr>
            <a:r>
              <a:rPr lang="en-US" sz="2200" dirty="0">
                <a:solidFill>
                  <a:schemeClr val="tx1">
                    <a:lumMod val="85000"/>
                    <a:lumOff val="15000"/>
                  </a:schemeClr>
                </a:solidFill>
                <a:latin typeface="Corbel" panose="020B0503020204020204" pitchFamily="34" charset="0"/>
              </a:rPr>
              <a:t>No. Court ruled in favor of Sirius XM</a:t>
            </a: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3D041540-F5A2-4036-A234-FF2FDE3FEE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Tree>
    <p:extLst>
      <p:ext uri="{BB962C8B-B14F-4D97-AF65-F5344CB8AC3E}">
        <p14:creationId xmlns:p14="http://schemas.microsoft.com/office/powerpoint/2010/main" val="1698731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Core Rights of Music Copyright Holders: </a:t>
            </a:r>
            <a:r>
              <a:rPr lang="en-US" sz="3600" dirty="0">
                <a:latin typeface="Corbel" panose="020B0503020204020204" pitchFamily="34" charset="0"/>
              </a:rPr>
              <a:t>Reproduction Rights</a:t>
            </a:r>
          </a:p>
        </p:txBody>
      </p:sp>
      <p:sp>
        <p:nvSpPr>
          <p:cNvPr id="4" name="Content Placeholder 2"/>
          <p:cNvSpPr txBox="1">
            <a:spLocks/>
          </p:cNvSpPr>
          <p:nvPr/>
        </p:nvSpPr>
        <p:spPr>
          <a:xfrm>
            <a:off x="999744" y="1587880"/>
            <a:ext cx="10515600" cy="5032376"/>
          </a:xfrm>
          <a:prstGeom prst="rect">
            <a:avLst/>
          </a:prstGeom>
        </p:spPr>
        <p:txBody>
          <a:bodyPr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20000"/>
              </a:lnSpc>
              <a:defRPr/>
            </a:pPr>
            <a:r>
              <a:rPr lang="en-US" b="1" dirty="0">
                <a:solidFill>
                  <a:schemeClr val="accent1"/>
                </a:solidFill>
                <a:latin typeface="Corbel" panose="020B0503020204020204" pitchFamily="34" charset="0"/>
              </a:rPr>
              <a:t>Musical Works</a:t>
            </a:r>
            <a:r>
              <a:rPr lang="en-US" b="1" dirty="0">
                <a:solidFill>
                  <a:schemeClr val="tx1">
                    <a:lumMod val="85000"/>
                    <a:lumOff val="15000"/>
                  </a:schemeClr>
                </a:solidFill>
                <a:latin typeface="Corbel" panose="020B0503020204020204" pitchFamily="34" charset="0"/>
              </a:rPr>
              <a:t> </a:t>
            </a:r>
            <a:r>
              <a:rPr lang="en-US" dirty="0">
                <a:solidFill>
                  <a:schemeClr val="tx1">
                    <a:lumMod val="85000"/>
                    <a:lumOff val="15000"/>
                  </a:schemeClr>
                </a:solidFill>
                <a:latin typeface="Corbel" panose="020B0503020204020204" pitchFamily="34" charset="0"/>
              </a:rPr>
              <a:t>enjoy broad protection against any reproduction “in whole or in any substantial part, and by duplicating it exactly or by imitation or simulation” per legislative history.</a:t>
            </a:r>
          </a:p>
          <a:p>
            <a:pPr>
              <a:lnSpc>
                <a:spcPct val="120000"/>
              </a:lnSpc>
              <a:defRPr/>
            </a:pPr>
            <a:endParaRPr lang="en-US" sz="700" dirty="0">
              <a:solidFill>
                <a:schemeClr val="tx1">
                  <a:lumMod val="85000"/>
                  <a:lumOff val="15000"/>
                </a:schemeClr>
              </a:solidFill>
              <a:latin typeface="Corbel" panose="020B0503020204020204" pitchFamily="34" charset="0"/>
            </a:endParaRPr>
          </a:p>
          <a:p>
            <a:pPr>
              <a:lnSpc>
                <a:spcPct val="120000"/>
              </a:lnSpc>
              <a:defRPr/>
            </a:pPr>
            <a:r>
              <a:rPr lang="en-US" b="1" dirty="0">
                <a:solidFill>
                  <a:schemeClr val="accent1"/>
                </a:solidFill>
                <a:latin typeface="Corbel" panose="020B0503020204020204" pitchFamily="34" charset="0"/>
              </a:rPr>
              <a:t>Sound Recordings</a:t>
            </a:r>
            <a:r>
              <a:rPr lang="en-US" dirty="0">
                <a:solidFill>
                  <a:schemeClr val="tx1">
                    <a:lumMod val="85000"/>
                    <a:lumOff val="15000"/>
                  </a:schemeClr>
                </a:solidFill>
                <a:latin typeface="Corbel" panose="020B0503020204020204" pitchFamily="34" charset="0"/>
              </a:rPr>
              <a:t>: §114(b) – </a:t>
            </a:r>
            <a:r>
              <a:rPr lang="en-US" b="1" dirty="0">
                <a:solidFill>
                  <a:schemeClr val="accent1"/>
                </a:solidFill>
                <a:latin typeface="Corbel" panose="020B0503020204020204" pitchFamily="34" charset="0"/>
              </a:rPr>
              <a:t>Reproduction Rights</a:t>
            </a:r>
          </a:p>
          <a:p>
            <a:pPr lvl="1">
              <a:lnSpc>
                <a:spcPct val="120000"/>
              </a:lnSpc>
              <a:defRPr/>
            </a:pPr>
            <a:r>
              <a:rPr lang="en-US" dirty="0">
                <a:solidFill>
                  <a:schemeClr val="tx1">
                    <a:lumMod val="85000"/>
                    <a:lumOff val="15000"/>
                  </a:schemeClr>
                </a:solidFill>
                <a:latin typeface="Corbel" panose="020B0503020204020204" pitchFamily="34" charset="0"/>
              </a:rPr>
              <a:t>Limited to “duplicate the sound recording in the form of phonorecords or copies that directly or indirectly recapture the actual sounds fixed in the recording.”</a:t>
            </a:r>
          </a:p>
          <a:p>
            <a:pPr lvl="1">
              <a:lnSpc>
                <a:spcPct val="120000"/>
              </a:lnSpc>
              <a:defRPr/>
            </a:pPr>
            <a:r>
              <a:rPr lang="en-US" dirty="0">
                <a:solidFill>
                  <a:schemeClr val="tx1">
                    <a:lumMod val="85000"/>
                    <a:lumOff val="15000"/>
                  </a:schemeClr>
                </a:solidFill>
                <a:latin typeface="Corbel" panose="020B0503020204020204" pitchFamily="34" charset="0"/>
              </a:rPr>
              <a:t>They </a:t>
            </a:r>
            <a:r>
              <a:rPr lang="en-US" b="1" dirty="0">
                <a:solidFill>
                  <a:schemeClr val="accent1"/>
                </a:solidFill>
                <a:latin typeface="Corbel" panose="020B0503020204020204" pitchFamily="34" charset="0"/>
              </a:rPr>
              <a:t>do not extend</a:t>
            </a:r>
            <a:r>
              <a:rPr lang="en-US" dirty="0">
                <a:solidFill>
                  <a:schemeClr val="tx1">
                    <a:lumMod val="85000"/>
                    <a:lumOff val="15000"/>
                  </a:schemeClr>
                </a:solidFill>
                <a:latin typeface="Corbel" panose="020B0503020204020204" pitchFamily="34" charset="0"/>
              </a:rPr>
              <a:t> to the making or duplication of another sound recording that consists entirely of an independent fixation of other sounds, even though such sounds imitate or simulate those in the copyrighted sound recording.</a:t>
            </a:r>
            <a:endParaRPr lang="en-US" b="1" u="sng" dirty="0">
              <a:solidFill>
                <a:schemeClr val="tx1">
                  <a:lumMod val="85000"/>
                  <a:lumOff val="15000"/>
                </a:schemeClr>
              </a:solidFill>
              <a:latin typeface="Corbel" panose="020B0503020204020204" pitchFamily="34" charset="0"/>
            </a:endParaRP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2FF474FC-BB30-4CD1-9066-389C6F21F7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Tree>
    <p:extLst>
      <p:ext uri="{BB962C8B-B14F-4D97-AF65-F5344CB8AC3E}">
        <p14:creationId xmlns:p14="http://schemas.microsoft.com/office/powerpoint/2010/main" val="348140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Core Rights of Music Copyright Holders:</a:t>
            </a:r>
            <a:br>
              <a:rPr lang="en-US" dirty="0">
                <a:latin typeface="Corbel" panose="020B0503020204020204" pitchFamily="34" charset="0"/>
              </a:rPr>
            </a:br>
            <a:r>
              <a:rPr lang="en-US" sz="3600" dirty="0">
                <a:latin typeface="Corbel" panose="020B0503020204020204" pitchFamily="34" charset="0"/>
              </a:rPr>
              <a:t>Public Performance</a:t>
            </a:r>
          </a:p>
        </p:txBody>
      </p:sp>
      <p:sp>
        <p:nvSpPr>
          <p:cNvPr id="4" name="Content Placeholder 2"/>
          <p:cNvSpPr txBox="1">
            <a:spLocks/>
          </p:cNvSpPr>
          <p:nvPr/>
        </p:nvSpPr>
        <p:spPr>
          <a:xfrm>
            <a:off x="999744" y="2012234"/>
            <a:ext cx="10354056" cy="4793837"/>
          </a:xfrm>
          <a:prstGeom prst="rect">
            <a:avLst/>
          </a:prstGeom>
        </p:spPr>
        <p:txBody>
          <a:bodyPr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defRPr/>
            </a:pPr>
            <a:r>
              <a:rPr lang="en-US" sz="3000" dirty="0">
                <a:solidFill>
                  <a:schemeClr val="tx1">
                    <a:lumMod val="85000"/>
                    <a:lumOff val="15000"/>
                  </a:schemeClr>
                </a:solidFill>
                <a:latin typeface="Corbel" panose="020B0503020204020204" pitchFamily="34" charset="0"/>
              </a:rPr>
              <a:t>To perform or display a work “</a:t>
            </a:r>
            <a:r>
              <a:rPr lang="en-US" sz="3000" b="1" dirty="0">
                <a:solidFill>
                  <a:schemeClr val="accent1"/>
                </a:solidFill>
                <a:latin typeface="Corbel" panose="020B0503020204020204" pitchFamily="34" charset="0"/>
              </a:rPr>
              <a:t>publicly</a:t>
            </a:r>
            <a:r>
              <a:rPr lang="en-US" sz="3000" dirty="0">
                <a:solidFill>
                  <a:schemeClr val="tx1">
                    <a:lumMod val="85000"/>
                    <a:lumOff val="15000"/>
                  </a:schemeClr>
                </a:solidFill>
                <a:latin typeface="Corbel" panose="020B0503020204020204" pitchFamily="34" charset="0"/>
              </a:rPr>
              <a:t>” means:</a:t>
            </a:r>
          </a:p>
          <a:p>
            <a:pPr>
              <a:lnSpc>
                <a:spcPct val="120000"/>
              </a:lnSpc>
              <a:defRPr/>
            </a:pPr>
            <a:endParaRPr lang="en-US" sz="1700" dirty="0">
              <a:solidFill>
                <a:schemeClr val="tx1">
                  <a:lumMod val="85000"/>
                  <a:lumOff val="15000"/>
                </a:schemeClr>
              </a:solidFill>
              <a:latin typeface="Corbel" panose="020B0503020204020204" pitchFamily="34" charset="0"/>
            </a:endParaRPr>
          </a:p>
          <a:p>
            <a:pPr marL="0" indent="0">
              <a:lnSpc>
                <a:spcPct val="120000"/>
              </a:lnSpc>
              <a:buNone/>
              <a:defRPr/>
            </a:pPr>
            <a:r>
              <a:rPr lang="en-US" dirty="0">
                <a:solidFill>
                  <a:schemeClr val="tx1">
                    <a:lumMod val="85000"/>
                    <a:lumOff val="15000"/>
                  </a:schemeClr>
                </a:solidFill>
                <a:latin typeface="Corbel" panose="020B0503020204020204" pitchFamily="34" charset="0"/>
              </a:rPr>
              <a:t>	</a:t>
            </a:r>
            <a:r>
              <a:rPr lang="en-US" sz="2600" dirty="0">
                <a:solidFill>
                  <a:schemeClr val="tx1">
                    <a:lumMod val="85000"/>
                    <a:lumOff val="15000"/>
                  </a:schemeClr>
                </a:solidFill>
                <a:latin typeface="Corbel" panose="020B0503020204020204" pitchFamily="34" charset="0"/>
              </a:rPr>
              <a:t>(1) To perform or display it </a:t>
            </a:r>
            <a:r>
              <a:rPr lang="en-US" sz="2600" b="1" dirty="0">
                <a:solidFill>
                  <a:schemeClr val="accent1"/>
                </a:solidFill>
                <a:latin typeface="Corbel" panose="020B0503020204020204" pitchFamily="34" charset="0"/>
              </a:rPr>
              <a:t>at a place open to the public</a:t>
            </a:r>
            <a:r>
              <a:rPr lang="en-US" sz="2600" dirty="0">
                <a:solidFill>
                  <a:schemeClr val="tx1">
                    <a:lumMod val="85000"/>
                    <a:lumOff val="15000"/>
                  </a:schemeClr>
                </a:solidFill>
                <a:latin typeface="Corbel" panose="020B0503020204020204" pitchFamily="34" charset="0"/>
              </a:rPr>
              <a:t> or at any place where a substantial number of persons outside of a normal circle of a family and its social acquaintances is gathered; or</a:t>
            </a:r>
          </a:p>
          <a:p>
            <a:pPr marL="0" indent="0">
              <a:lnSpc>
                <a:spcPct val="120000"/>
              </a:lnSpc>
              <a:buNone/>
              <a:defRPr/>
            </a:pPr>
            <a:endParaRPr lang="en-US" sz="1700" dirty="0">
              <a:solidFill>
                <a:schemeClr val="tx1">
                  <a:lumMod val="85000"/>
                  <a:lumOff val="15000"/>
                </a:schemeClr>
              </a:solidFill>
              <a:latin typeface="Corbel" panose="020B0503020204020204" pitchFamily="34" charset="0"/>
            </a:endParaRPr>
          </a:p>
          <a:p>
            <a:pPr marL="0" indent="0">
              <a:lnSpc>
                <a:spcPct val="120000"/>
              </a:lnSpc>
              <a:buNone/>
              <a:defRPr/>
            </a:pPr>
            <a:r>
              <a:rPr lang="en-US" sz="2600" dirty="0">
                <a:solidFill>
                  <a:schemeClr val="tx1">
                    <a:lumMod val="85000"/>
                    <a:lumOff val="15000"/>
                  </a:schemeClr>
                </a:solidFill>
                <a:latin typeface="Corbel" panose="020B0503020204020204" pitchFamily="34" charset="0"/>
              </a:rPr>
              <a:t>	(2) </a:t>
            </a:r>
            <a:r>
              <a:rPr lang="en-US" sz="2600" b="1" dirty="0">
                <a:solidFill>
                  <a:schemeClr val="accent1"/>
                </a:solidFill>
                <a:latin typeface="Corbel" panose="020B0503020204020204" pitchFamily="34" charset="0"/>
              </a:rPr>
              <a:t>to transmit </a:t>
            </a:r>
            <a:r>
              <a:rPr lang="en-US" sz="2600" dirty="0">
                <a:solidFill>
                  <a:schemeClr val="tx1">
                    <a:lumMod val="85000"/>
                    <a:lumOff val="15000"/>
                  </a:schemeClr>
                </a:solidFill>
                <a:latin typeface="Corbel" panose="020B0503020204020204" pitchFamily="34" charset="0"/>
              </a:rPr>
              <a:t>or otherwise communicate a performance or display of the work </a:t>
            </a:r>
            <a:r>
              <a:rPr lang="en-US" sz="2600" b="1" dirty="0">
                <a:solidFill>
                  <a:schemeClr val="accent1"/>
                </a:solidFill>
                <a:latin typeface="Corbel" panose="020B0503020204020204" pitchFamily="34" charset="0"/>
              </a:rPr>
              <a:t>to a place specified by clause (1)</a:t>
            </a:r>
            <a:r>
              <a:rPr lang="en-US" sz="2600" dirty="0">
                <a:solidFill>
                  <a:schemeClr val="tx1">
                    <a:lumMod val="85000"/>
                    <a:lumOff val="15000"/>
                  </a:schemeClr>
                </a:solidFill>
                <a:latin typeface="Corbel" panose="020B0503020204020204" pitchFamily="34" charset="0"/>
              </a:rPr>
              <a:t> or </a:t>
            </a:r>
            <a:r>
              <a:rPr lang="en-US" sz="2600" b="1" dirty="0">
                <a:solidFill>
                  <a:schemeClr val="accent1"/>
                </a:solidFill>
                <a:latin typeface="Corbel" panose="020B0503020204020204" pitchFamily="34" charset="0"/>
              </a:rPr>
              <a:t>to the public, by means of any device or process</a:t>
            </a:r>
            <a:r>
              <a:rPr lang="en-US" sz="2600" dirty="0">
                <a:solidFill>
                  <a:schemeClr val="tx1">
                    <a:lumMod val="85000"/>
                    <a:lumOff val="15000"/>
                  </a:schemeClr>
                </a:solidFill>
                <a:latin typeface="Corbel" panose="020B0503020204020204" pitchFamily="34" charset="0"/>
              </a:rPr>
              <a:t>, whether the members of the public capable of receiving the performance or display receive it in the same place or in separate places and at the same time or at different times.</a:t>
            </a: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D7C6E018-F4F7-4A70-9A59-E87F4D3755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Tree>
    <p:extLst>
      <p:ext uri="{BB962C8B-B14F-4D97-AF65-F5344CB8AC3E}">
        <p14:creationId xmlns:p14="http://schemas.microsoft.com/office/powerpoint/2010/main" val="21189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Core Rights of Music Copyright Holders:</a:t>
            </a:r>
            <a:br>
              <a:rPr lang="en-US" dirty="0">
                <a:latin typeface="Corbel" panose="020B0503020204020204" pitchFamily="34" charset="0"/>
              </a:rPr>
            </a:br>
            <a:r>
              <a:rPr lang="en-US" sz="3600" dirty="0">
                <a:latin typeface="Corbel" panose="020B0503020204020204" pitchFamily="34" charset="0"/>
              </a:rPr>
              <a:t>Public Performance</a:t>
            </a:r>
          </a:p>
        </p:txBody>
      </p:sp>
      <p:sp>
        <p:nvSpPr>
          <p:cNvPr id="4" name="Content Placeholder 2"/>
          <p:cNvSpPr txBox="1">
            <a:spLocks/>
          </p:cNvSpPr>
          <p:nvPr/>
        </p:nvSpPr>
        <p:spPr>
          <a:xfrm>
            <a:off x="999744" y="1825624"/>
            <a:ext cx="11192256" cy="47938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20000"/>
              </a:lnSpc>
              <a:defRPr/>
            </a:pPr>
            <a:r>
              <a:rPr lang="en-US" dirty="0">
                <a:solidFill>
                  <a:schemeClr val="tx1">
                    <a:lumMod val="85000"/>
                    <a:lumOff val="15000"/>
                  </a:schemeClr>
                </a:solidFill>
                <a:latin typeface="Corbel" panose="020B0503020204020204" pitchFamily="34" charset="0"/>
              </a:rPr>
              <a:t>§106(4) does not include Sound Recordings.</a:t>
            </a:r>
          </a:p>
          <a:p>
            <a:pPr>
              <a:lnSpc>
                <a:spcPct val="120000"/>
              </a:lnSpc>
              <a:defRPr/>
            </a:pPr>
            <a:endParaRPr lang="en-US" dirty="0">
              <a:solidFill>
                <a:schemeClr val="tx1">
                  <a:lumMod val="85000"/>
                  <a:lumOff val="15000"/>
                </a:schemeClr>
              </a:solidFill>
              <a:latin typeface="Corbel" panose="020B0503020204020204" pitchFamily="34" charset="0"/>
            </a:endParaRPr>
          </a:p>
          <a:p>
            <a:pPr>
              <a:lnSpc>
                <a:spcPct val="120000"/>
              </a:lnSpc>
              <a:defRPr/>
            </a:pPr>
            <a:r>
              <a:rPr lang="en-US" dirty="0">
                <a:solidFill>
                  <a:schemeClr val="tx1">
                    <a:lumMod val="85000"/>
                    <a:lumOff val="15000"/>
                  </a:schemeClr>
                </a:solidFill>
                <a:latin typeface="Corbel" panose="020B0503020204020204" pitchFamily="34" charset="0"/>
              </a:rPr>
              <a:t>§114(a) – “The exclusive rights of the owner of copyright in a sound recording . . . </a:t>
            </a:r>
            <a:r>
              <a:rPr lang="en-US" b="1" dirty="0">
                <a:solidFill>
                  <a:schemeClr val="accent1"/>
                </a:solidFill>
                <a:latin typeface="Corbel" panose="020B0503020204020204" pitchFamily="34" charset="0"/>
              </a:rPr>
              <a:t>do not include any right of performance</a:t>
            </a:r>
            <a:r>
              <a:rPr lang="en-US" dirty="0">
                <a:solidFill>
                  <a:schemeClr val="tx1">
                    <a:lumMod val="85000"/>
                    <a:lumOff val="15000"/>
                  </a:schemeClr>
                </a:solidFill>
                <a:latin typeface="Corbel" panose="020B0503020204020204" pitchFamily="34" charset="0"/>
              </a:rPr>
              <a:t>.”</a:t>
            </a: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BF685A14-AA74-438E-8133-AB94994E02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Tree>
    <p:extLst>
      <p:ext uri="{BB962C8B-B14F-4D97-AF65-F5344CB8AC3E}">
        <p14:creationId xmlns:p14="http://schemas.microsoft.com/office/powerpoint/2010/main" val="14481531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cs typeface="Arial" panose="020B0604020202020204" pitchFamily="34" charset="0"/>
              </a:rPr>
              <a:t>§202: </a:t>
            </a:r>
            <a:r>
              <a:rPr lang="en-US" dirty="0">
                <a:latin typeface="Corbel" panose="020B0503020204020204" pitchFamily="34" charset="0"/>
              </a:rPr>
              <a:t>Work of Authorship v. Material Object</a:t>
            </a:r>
          </a:p>
        </p:txBody>
      </p:sp>
      <p:sp>
        <p:nvSpPr>
          <p:cNvPr id="4" name="Content Placeholder 2"/>
          <p:cNvSpPr txBox="1">
            <a:spLocks/>
          </p:cNvSpPr>
          <p:nvPr/>
        </p:nvSpPr>
        <p:spPr>
          <a:xfrm>
            <a:off x="999744" y="1825624"/>
            <a:ext cx="10251235" cy="4793837"/>
          </a:xfrm>
          <a:prstGeom prst="rect">
            <a:avLst/>
          </a:prstGeom>
        </p:spPr>
        <p:txBody>
          <a:bodyPr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20000"/>
              </a:lnSpc>
              <a:defRPr/>
            </a:pPr>
            <a:r>
              <a:rPr lang="en-US" dirty="0">
                <a:solidFill>
                  <a:schemeClr val="tx1">
                    <a:lumMod val="85000"/>
                    <a:lumOff val="15000"/>
                  </a:schemeClr>
                </a:solidFill>
                <a:latin typeface="Corbel" panose="020B0503020204020204" pitchFamily="34" charset="0"/>
              </a:rPr>
              <a:t>Ownership of a copyright is distinct from ownership of any material object in which the work is embodied.</a:t>
            </a:r>
          </a:p>
          <a:p>
            <a:pPr>
              <a:lnSpc>
                <a:spcPct val="120000"/>
              </a:lnSpc>
              <a:defRPr/>
            </a:pPr>
            <a:endParaRPr lang="en-US" dirty="0">
              <a:solidFill>
                <a:schemeClr val="tx1">
                  <a:lumMod val="85000"/>
                  <a:lumOff val="15000"/>
                </a:schemeClr>
              </a:solidFill>
              <a:latin typeface="Corbel" panose="020B0503020204020204" pitchFamily="34" charset="0"/>
            </a:endParaRPr>
          </a:p>
          <a:p>
            <a:pPr>
              <a:lnSpc>
                <a:spcPct val="120000"/>
              </a:lnSpc>
              <a:defRPr/>
            </a:pPr>
            <a:r>
              <a:rPr lang="en-US" dirty="0">
                <a:solidFill>
                  <a:schemeClr val="tx1">
                    <a:lumMod val="85000"/>
                    <a:lumOff val="15000"/>
                  </a:schemeClr>
                </a:solidFill>
                <a:latin typeface="Corbel" panose="020B0503020204020204" pitchFamily="34" charset="0"/>
              </a:rPr>
              <a:t> Transfer of ownership of any material object does not of itself convey any rights in the copyrighted work embodied in the object.</a:t>
            </a:r>
          </a:p>
          <a:p>
            <a:pPr>
              <a:lnSpc>
                <a:spcPct val="120000"/>
              </a:lnSpc>
              <a:defRPr/>
            </a:pPr>
            <a:endParaRPr lang="en-US" dirty="0">
              <a:solidFill>
                <a:schemeClr val="tx1">
                  <a:lumMod val="85000"/>
                  <a:lumOff val="15000"/>
                </a:schemeClr>
              </a:solidFill>
              <a:latin typeface="Corbel" panose="020B0503020204020204" pitchFamily="34" charset="0"/>
            </a:endParaRPr>
          </a:p>
          <a:p>
            <a:pPr>
              <a:lnSpc>
                <a:spcPct val="120000"/>
              </a:lnSpc>
              <a:defRPr/>
            </a:pPr>
            <a:r>
              <a:rPr lang="en-US" dirty="0">
                <a:solidFill>
                  <a:schemeClr val="tx1">
                    <a:lumMod val="85000"/>
                    <a:lumOff val="15000"/>
                  </a:schemeClr>
                </a:solidFill>
                <a:latin typeface="Corbel" panose="020B0503020204020204" pitchFamily="34" charset="0"/>
              </a:rPr>
              <a:t>Transfer of ownership of a copyright or of any exclusive rights does not convey property rights in any material object.</a:t>
            </a:r>
          </a:p>
          <a:p>
            <a:pPr>
              <a:lnSpc>
                <a:spcPct val="120000"/>
              </a:lnSpc>
              <a:defRPr/>
            </a:pPr>
            <a:endParaRPr lang="en-US" b="1" u="sng" dirty="0">
              <a:solidFill>
                <a:schemeClr val="tx1">
                  <a:lumMod val="85000"/>
                  <a:lumOff val="15000"/>
                </a:schemeClr>
              </a:solidFill>
              <a:latin typeface="Cormorant" panose="00000500000000000000" pitchFamily="50" charset="0"/>
            </a:endParaRP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4CB2E1B4-3616-422A-B419-73981FE8E4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Tree>
    <p:extLst>
      <p:ext uri="{BB962C8B-B14F-4D97-AF65-F5344CB8AC3E}">
        <p14:creationId xmlns:p14="http://schemas.microsoft.com/office/powerpoint/2010/main" val="234532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Work of Authorship v. Material Object</a:t>
            </a:r>
          </a:p>
        </p:txBody>
      </p:sp>
      <p:sp>
        <p:nvSpPr>
          <p:cNvPr id="4" name="Content Placeholder 2"/>
          <p:cNvSpPr txBox="1">
            <a:spLocks/>
          </p:cNvSpPr>
          <p:nvPr/>
        </p:nvSpPr>
        <p:spPr>
          <a:xfrm>
            <a:off x="1146048" y="1825625"/>
            <a:ext cx="9864074" cy="47938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r>
              <a:rPr lang="en-US" i="1" dirty="0">
                <a:solidFill>
                  <a:schemeClr val="tx1">
                    <a:lumMod val="85000"/>
                    <a:lumOff val="15000"/>
                  </a:schemeClr>
                </a:solidFill>
                <a:latin typeface="Corbel" panose="020B0503020204020204" pitchFamily="34" charset="0"/>
              </a:rPr>
              <a:t>Forward v. </a:t>
            </a:r>
            <a:r>
              <a:rPr lang="en-US" i="1" dirty="0" err="1">
                <a:solidFill>
                  <a:schemeClr val="tx1">
                    <a:lumMod val="85000"/>
                    <a:lumOff val="15000"/>
                  </a:schemeClr>
                </a:solidFill>
                <a:latin typeface="Corbel" panose="020B0503020204020204" pitchFamily="34" charset="0"/>
              </a:rPr>
              <a:t>Thorogood</a:t>
            </a:r>
            <a:r>
              <a:rPr lang="en-US" i="1" dirty="0">
                <a:solidFill>
                  <a:schemeClr val="tx1">
                    <a:lumMod val="85000"/>
                    <a:lumOff val="15000"/>
                  </a:schemeClr>
                </a:solidFill>
                <a:latin typeface="Corbel" panose="020B0503020204020204" pitchFamily="34" charset="0"/>
              </a:rPr>
              <a:t> </a:t>
            </a:r>
            <a:r>
              <a:rPr lang="en-US" dirty="0">
                <a:solidFill>
                  <a:schemeClr val="tx1">
                    <a:lumMod val="85000"/>
                    <a:lumOff val="15000"/>
                  </a:schemeClr>
                </a:solidFill>
                <a:latin typeface="Corbel" panose="020B0503020204020204" pitchFamily="34" charset="0"/>
              </a:rPr>
              <a:t>(1st Cir. 1993)</a:t>
            </a:r>
          </a:p>
          <a:p>
            <a:pPr marL="0" indent="0">
              <a:lnSpc>
                <a:spcPct val="120000"/>
              </a:lnSpc>
              <a:buNone/>
              <a:defRPr/>
            </a:pPr>
            <a:endParaRPr lang="en-US" sz="600" dirty="0">
              <a:solidFill>
                <a:schemeClr val="tx1">
                  <a:lumMod val="85000"/>
                  <a:lumOff val="15000"/>
                </a:schemeClr>
              </a:solidFill>
              <a:latin typeface="Corbel" panose="020B0503020204020204" pitchFamily="34" charset="0"/>
            </a:endParaRPr>
          </a:p>
          <a:p>
            <a:pPr lvl="1">
              <a:lnSpc>
                <a:spcPct val="120000"/>
              </a:lnSpc>
              <a:defRPr/>
            </a:pPr>
            <a:r>
              <a:rPr lang="en-US" sz="2600" dirty="0">
                <a:solidFill>
                  <a:schemeClr val="tx1">
                    <a:lumMod val="85000"/>
                    <a:lumOff val="15000"/>
                  </a:schemeClr>
                </a:solidFill>
                <a:latin typeface="Corbel" panose="020B0503020204020204" pitchFamily="34" charset="0"/>
              </a:rPr>
              <a:t>Promoter who paid for recording session for demo tapes could not commercially release the tapes as recordings.</a:t>
            </a:r>
          </a:p>
          <a:p>
            <a:pPr lvl="1">
              <a:lnSpc>
                <a:spcPct val="120000"/>
              </a:lnSpc>
              <a:defRPr/>
            </a:pPr>
            <a:r>
              <a:rPr lang="en-US" sz="2600" dirty="0">
                <a:solidFill>
                  <a:schemeClr val="tx1">
                    <a:lumMod val="85000"/>
                    <a:lumOff val="15000"/>
                  </a:schemeClr>
                </a:solidFill>
                <a:latin typeface="Corbel" panose="020B0503020204020204" pitchFamily="34" charset="0"/>
              </a:rPr>
              <a:t>He owned the tapes (phonorecords) but not the copyrights.</a:t>
            </a: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9558D579-0A86-4166-A511-CD15EB0B75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Tree>
    <p:extLst>
      <p:ext uri="{BB962C8B-B14F-4D97-AF65-F5344CB8AC3E}">
        <p14:creationId xmlns:p14="http://schemas.microsoft.com/office/powerpoint/2010/main" val="37617755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Exceptions – No License Needed</a:t>
            </a:r>
          </a:p>
        </p:txBody>
      </p:sp>
      <p:sp>
        <p:nvSpPr>
          <p:cNvPr id="4" name="Content Placeholder 2"/>
          <p:cNvSpPr txBox="1">
            <a:spLocks/>
          </p:cNvSpPr>
          <p:nvPr/>
        </p:nvSpPr>
        <p:spPr>
          <a:xfrm>
            <a:off x="999744" y="1825624"/>
            <a:ext cx="11192256" cy="47938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20000"/>
              </a:lnSpc>
              <a:defRPr/>
            </a:pPr>
            <a:r>
              <a:rPr lang="en-US" dirty="0">
                <a:solidFill>
                  <a:schemeClr val="tx1">
                    <a:lumMod val="85000"/>
                    <a:lumOff val="15000"/>
                  </a:schemeClr>
                </a:solidFill>
                <a:latin typeface="Corbel" panose="020B0503020204020204" pitchFamily="34" charset="0"/>
              </a:rPr>
              <a:t>Fair Use</a:t>
            </a:r>
          </a:p>
          <a:p>
            <a:pPr marL="0" indent="0">
              <a:lnSpc>
                <a:spcPct val="120000"/>
              </a:lnSpc>
              <a:buNone/>
              <a:defRPr/>
            </a:pPr>
            <a:endParaRPr lang="en-US" dirty="0">
              <a:solidFill>
                <a:schemeClr val="tx1">
                  <a:lumMod val="85000"/>
                  <a:lumOff val="15000"/>
                </a:schemeClr>
              </a:solidFill>
              <a:latin typeface="Corbel" panose="020B0503020204020204" pitchFamily="34" charset="0"/>
            </a:endParaRPr>
          </a:p>
          <a:p>
            <a:pPr>
              <a:lnSpc>
                <a:spcPct val="120000"/>
              </a:lnSpc>
              <a:defRPr/>
            </a:pPr>
            <a:r>
              <a:rPr lang="en-US" dirty="0">
                <a:solidFill>
                  <a:schemeClr val="tx1">
                    <a:lumMod val="85000"/>
                    <a:lumOff val="15000"/>
                  </a:schemeClr>
                </a:solidFill>
                <a:latin typeface="Corbel" panose="020B0503020204020204" pitchFamily="34" charset="0"/>
                <a:cs typeface="Arial" panose="020B0604020202020204" pitchFamily="34" charset="0"/>
              </a:rPr>
              <a:t>§ </a:t>
            </a:r>
            <a:r>
              <a:rPr lang="en-US" dirty="0">
                <a:solidFill>
                  <a:schemeClr val="tx1">
                    <a:lumMod val="85000"/>
                    <a:lumOff val="15000"/>
                  </a:schemeClr>
                </a:solidFill>
                <a:latin typeface="Corbel" panose="020B0503020204020204" pitchFamily="34" charset="0"/>
              </a:rPr>
              <a:t>110 Exemptions to Public Performance Right</a:t>
            </a:r>
          </a:p>
          <a:p>
            <a:pPr marL="0" indent="0">
              <a:lnSpc>
                <a:spcPct val="120000"/>
              </a:lnSpc>
              <a:buNone/>
              <a:defRPr/>
            </a:pPr>
            <a:endParaRPr lang="en-US" dirty="0">
              <a:solidFill>
                <a:schemeClr val="tx1">
                  <a:lumMod val="85000"/>
                  <a:lumOff val="15000"/>
                </a:schemeClr>
              </a:solidFill>
              <a:latin typeface="Corbel" panose="020B0503020204020204" pitchFamily="34" charset="0"/>
            </a:endParaRPr>
          </a:p>
          <a:p>
            <a:pPr>
              <a:lnSpc>
                <a:spcPct val="120000"/>
              </a:lnSpc>
              <a:defRPr/>
            </a:pPr>
            <a:r>
              <a:rPr lang="en-US" i="1" dirty="0">
                <a:solidFill>
                  <a:schemeClr val="tx1">
                    <a:lumMod val="85000"/>
                    <a:lumOff val="15000"/>
                  </a:schemeClr>
                </a:solidFill>
                <a:latin typeface="Corbel" panose="020B0503020204020204" pitchFamily="34" charset="0"/>
              </a:rPr>
              <a:t>de minimus</a:t>
            </a: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EC1BB261-02A3-4CD3-947D-4CD2B6A34B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6" name="Rectangle 5">
            <a:extLst>
              <a:ext uri="{FF2B5EF4-FFF2-40B4-BE49-F238E27FC236}">
                <a16:creationId xmlns:a16="http://schemas.microsoft.com/office/drawing/2014/main" id="{69E31A51-10C2-49C3-8765-CEEC71D65E96}"/>
              </a:ext>
            </a:extLst>
          </p:cNvPr>
          <p:cNvSpPr/>
          <p:nvPr/>
        </p:nvSpPr>
        <p:spPr>
          <a:xfrm>
            <a:off x="1957137" y="6488668"/>
            <a:ext cx="8277725" cy="369332"/>
          </a:xfrm>
          <a:prstGeom prst="rect">
            <a:avLst/>
          </a:prstGeom>
        </p:spPr>
        <p:txBody>
          <a:bodyPr wrap="square">
            <a:spAutoFit/>
          </a:bodyPr>
          <a:lstStyle/>
          <a:p>
            <a:pPr algn="ctr"/>
            <a:r>
              <a:rPr lang="en-US" i="1" dirty="0">
                <a:solidFill>
                  <a:schemeClr val="accent1"/>
                </a:solidFill>
                <a:latin typeface="Corbel" panose="020B0503020204020204" pitchFamily="34" charset="0"/>
              </a:rPr>
              <a:t>Copyright Fundamentals for the LCA Volunteer: Fair Use Doctrine</a:t>
            </a:r>
          </a:p>
        </p:txBody>
      </p:sp>
    </p:spTree>
    <p:extLst>
      <p:ext uri="{BB962C8B-B14F-4D97-AF65-F5344CB8AC3E}">
        <p14:creationId xmlns:p14="http://schemas.microsoft.com/office/powerpoint/2010/main" val="978766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Melody</a:t>
            </a:r>
          </a:p>
        </p:txBody>
      </p:sp>
      <p:sp>
        <p:nvSpPr>
          <p:cNvPr id="4" name="Content Placeholder 2"/>
          <p:cNvSpPr txBox="1">
            <a:spLocks/>
          </p:cNvSpPr>
          <p:nvPr/>
        </p:nvSpPr>
        <p:spPr>
          <a:xfrm>
            <a:off x="999744" y="1825624"/>
            <a:ext cx="10515600" cy="47938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bel" panose="020B0503020204020204" pitchFamily="34" charset="0"/>
            </a:endParaRPr>
          </a:p>
          <a:p>
            <a:pPr lvl="1">
              <a:lnSpc>
                <a:spcPct val="120000"/>
              </a:lnSpc>
              <a:defRPr/>
            </a:pPr>
            <a:r>
              <a:rPr lang="en-US" sz="2800" dirty="0">
                <a:solidFill>
                  <a:schemeClr val="tx1">
                    <a:lumMod val="85000"/>
                    <a:lumOff val="15000"/>
                  </a:schemeClr>
                </a:solidFill>
                <a:latin typeface="Corbel" panose="020B0503020204020204" pitchFamily="34" charset="0"/>
              </a:rPr>
              <a:t>Definition: a succession of </a:t>
            </a:r>
            <a:r>
              <a:rPr lang="en-US" sz="2800" b="1" dirty="0">
                <a:solidFill>
                  <a:schemeClr val="accent1"/>
                </a:solidFill>
                <a:latin typeface="Corbel" panose="020B0503020204020204" pitchFamily="34" charset="0"/>
              </a:rPr>
              <a:t>tones</a:t>
            </a:r>
            <a:r>
              <a:rPr lang="en-US" sz="2800" dirty="0">
                <a:solidFill>
                  <a:schemeClr val="tx1">
                    <a:lumMod val="85000"/>
                    <a:lumOff val="15000"/>
                  </a:schemeClr>
                </a:solidFill>
                <a:latin typeface="Corbel" panose="020B0503020204020204" pitchFamily="34" charset="0"/>
              </a:rPr>
              <a:t> or </a:t>
            </a:r>
            <a:r>
              <a:rPr lang="en-US" sz="2800" b="1" dirty="0">
                <a:solidFill>
                  <a:schemeClr val="accent1"/>
                </a:solidFill>
                <a:latin typeface="Corbel" panose="020B0503020204020204" pitchFamily="34" charset="0"/>
              </a:rPr>
              <a:t>notes</a:t>
            </a:r>
            <a:r>
              <a:rPr lang="en-US" sz="2800" dirty="0">
                <a:solidFill>
                  <a:schemeClr val="tx1">
                    <a:lumMod val="85000"/>
                    <a:lumOff val="15000"/>
                  </a:schemeClr>
                </a:solidFill>
                <a:latin typeface="Corbel" panose="020B0503020204020204" pitchFamily="34" charset="0"/>
              </a:rPr>
              <a:t> that constitute the tune of a song.</a:t>
            </a:r>
          </a:p>
          <a:p>
            <a:pPr lvl="1">
              <a:lnSpc>
                <a:spcPct val="120000"/>
              </a:lnSpc>
              <a:defRPr/>
            </a:pPr>
            <a:endParaRPr lang="en-US" sz="2800" dirty="0">
              <a:solidFill>
                <a:schemeClr val="tx1">
                  <a:lumMod val="85000"/>
                  <a:lumOff val="15000"/>
                </a:schemeClr>
              </a:solidFill>
              <a:latin typeface="Corbel" panose="020B0503020204020204" pitchFamily="34" charset="0"/>
            </a:endParaRPr>
          </a:p>
          <a:p>
            <a:pPr lvl="1">
              <a:lnSpc>
                <a:spcPct val="120000"/>
              </a:lnSpc>
              <a:defRPr/>
            </a:pPr>
            <a:r>
              <a:rPr lang="en-US" sz="2800" dirty="0">
                <a:solidFill>
                  <a:schemeClr val="tx1">
                    <a:lumMod val="85000"/>
                    <a:lumOff val="15000"/>
                  </a:schemeClr>
                </a:solidFill>
                <a:latin typeface="Corbel" panose="020B0503020204020204" pitchFamily="34" charset="0"/>
              </a:rPr>
              <a:t>Examples: the tune of “</a:t>
            </a:r>
            <a:r>
              <a:rPr lang="en-US" sz="2800" i="1" dirty="0">
                <a:solidFill>
                  <a:schemeClr val="tx1">
                    <a:lumMod val="85000"/>
                    <a:lumOff val="15000"/>
                  </a:schemeClr>
                </a:solidFill>
                <a:latin typeface="Corbel" panose="020B0503020204020204" pitchFamily="34" charset="0"/>
              </a:rPr>
              <a:t>Mary Had A Little Lamb</a:t>
            </a:r>
            <a:r>
              <a:rPr lang="en-US" sz="2800" dirty="0">
                <a:solidFill>
                  <a:schemeClr val="tx1">
                    <a:lumMod val="85000"/>
                    <a:lumOff val="15000"/>
                  </a:schemeClr>
                </a:solidFill>
                <a:latin typeface="Corbel" panose="020B0503020204020204" pitchFamily="34" charset="0"/>
              </a:rPr>
              <a:t>” or “</a:t>
            </a:r>
            <a:r>
              <a:rPr lang="en-US" sz="2800" i="1" dirty="0">
                <a:solidFill>
                  <a:schemeClr val="tx1">
                    <a:lumMod val="85000"/>
                    <a:lumOff val="15000"/>
                  </a:schemeClr>
                </a:solidFill>
                <a:latin typeface="Corbel" panose="020B0503020204020204" pitchFamily="34" charset="0"/>
              </a:rPr>
              <a:t>Happy Birthday</a:t>
            </a:r>
            <a:r>
              <a:rPr lang="en-US" sz="2800" dirty="0">
                <a:solidFill>
                  <a:schemeClr val="tx1">
                    <a:lumMod val="85000"/>
                    <a:lumOff val="15000"/>
                  </a:schemeClr>
                </a:solidFill>
                <a:latin typeface="Corbel" panose="020B0503020204020204" pitchFamily="34" charset="0"/>
              </a:rPr>
              <a:t>”</a:t>
            </a:r>
          </a:p>
          <a:p>
            <a:pPr lvl="1">
              <a:lnSpc>
                <a:spcPct val="120000"/>
              </a:lnSpc>
              <a:defRPr/>
            </a:pPr>
            <a:endParaRPr lang="en-US" sz="1600" dirty="0">
              <a:solidFill>
                <a:schemeClr val="tx1">
                  <a:lumMod val="85000"/>
                  <a:lumOff val="15000"/>
                </a:schemeClr>
              </a:solidFill>
              <a:latin typeface="Cormorant" panose="00000500000000000000" pitchFamily="50" charset="0"/>
            </a:endParaRPr>
          </a:p>
          <a:p>
            <a:pPr marL="0" indent="0">
              <a:buNone/>
              <a:defRPr/>
            </a:pPr>
            <a:endParaRPr lang="en-US" dirty="0">
              <a:solidFill>
                <a:schemeClr val="tx1">
                  <a:lumMod val="85000"/>
                  <a:lumOff val="15000"/>
                </a:schemeClr>
              </a:solidFill>
            </a:endParaRPr>
          </a:p>
        </p:txBody>
      </p:sp>
      <p:pic>
        <p:nvPicPr>
          <p:cNvPr id="5" name="Picture 4">
            <a:extLst>
              <a:ext uri="{FF2B5EF4-FFF2-40B4-BE49-F238E27FC236}">
                <a16:creationId xmlns:a16="http://schemas.microsoft.com/office/drawing/2014/main" id="{40B78696-4C0D-4350-9551-7498AB51F1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6" name="Rectangle 5">
            <a:extLst>
              <a:ext uri="{FF2B5EF4-FFF2-40B4-BE49-F238E27FC236}">
                <a16:creationId xmlns:a16="http://schemas.microsoft.com/office/drawing/2014/main" id="{49C70200-2CE7-46C2-AF2D-7C09064D7156}"/>
              </a:ext>
            </a:extLst>
          </p:cNvPr>
          <p:cNvSpPr/>
          <p:nvPr/>
        </p:nvSpPr>
        <p:spPr>
          <a:xfrm>
            <a:off x="1957137" y="6488668"/>
            <a:ext cx="8277725" cy="369332"/>
          </a:xfrm>
          <a:prstGeom prst="rect">
            <a:avLst/>
          </a:prstGeom>
        </p:spPr>
        <p:txBody>
          <a:bodyPr wrap="square">
            <a:spAutoFit/>
          </a:bodyPr>
          <a:lstStyle/>
          <a:p>
            <a:pPr algn="ctr"/>
            <a:r>
              <a:rPr lang="en-US" i="1" dirty="0">
                <a:solidFill>
                  <a:schemeClr val="accent1"/>
                </a:solidFill>
                <a:latin typeface="Corbel" panose="020B0503020204020204" pitchFamily="34" charset="0"/>
              </a:rPr>
              <a:t>Copyright Compendium 802.3(a)</a:t>
            </a:r>
          </a:p>
        </p:txBody>
      </p:sp>
    </p:spTree>
    <p:extLst>
      <p:ext uri="{BB962C8B-B14F-4D97-AF65-F5344CB8AC3E}">
        <p14:creationId xmlns:p14="http://schemas.microsoft.com/office/powerpoint/2010/main" val="484417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Copyright Term</a:t>
            </a:r>
          </a:p>
        </p:txBody>
      </p:sp>
      <p:sp>
        <p:nvSpPr>
          <p:cNvPr id="4" name="Content Placeholder 2"/>
          <p:cNvSpPr txBox="1">
            <a:spLocks/>
          </p:cNvSpPr>
          <p:nvPr/>
        </p:nvSpPr>
        <p:spPr>
          <a:xfrm>
            <a:off x="999744" y="1825624"/>
            <a:ext cx="11192256" cy="4793837"/>
          </a:xfrm>
          <a:prstGeom prst="rect">
            <a:avLst/>
          </a:prstGeom>
        </p:spPr>
        <p:txBody>
          <a:bodyPr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20000"/>
              </a:lnSpc>
              <a:defRPr/>
            </a:pPr>
            <a:r>
              <a:rPr lang="en-US" dirty="0">
                <a:solidFill>
                  <a:schemeClr val="tx1">
                    <a:lumMod val="85000"/>
                    <a:lumOff val="15000"/>
                  </a:schemeClr>
                </a:solidFill>
                <a:latin typeface="Corbel" panose="020B0503020204020204" pitchFamily="34" charset="0"/>
              </a:rPr>
              <a:t>Copyright Act of 1909</a:t>
            </a:r>
          </a:p>
          <a:p>
            <a:pPr lvl="1">
              <a:lnSpc>
                <a:spcPct val="120000"/>
              </a:lnSpc>
              <a:defRPr/>
            </a:pPr>
            <a:r>
              <a:rPr lang="en-US" dirty="0">
                <a:solidFill>
                  <a:schemeClr val="tx1">
                    <a:lumMod val="85000"/>
                    <a:lumOff val="15000"/>
                  </a:schemeClr>
                </a:solidFill>
                <a:latin typeface="Corbel" panose="020B0503020204020204" pitchFamily="34" charset="0"/>
              </a:rPr>
              <a:t>28 years from the date secured, subject to one renewal</a:t>
            </a:r>
          </a:p>
          <a:p>
            <a:pPr>
              <a:lnSpc>
                <a:spcPct val="120000"/>
              </a:lnSpc>
              <a:defRPr/>
            </a:pPr>
            <a:r>
              <a:rPr lang="en-US" dirty="0">
                <a:solidFill>
                  <a:schemeClr val="tx1">
                    <a:lumMod val="85000"/>
                    <a:lumOff val="15000"/>
                  </a:schemeClr>
                </a:solidFill>
                <a:latin typeface="Corbel" panose="020B0503020204020204" pitchFamily="34" charset="0"/>
              </a:rPr>
              <a:t>Copyright Act of 1976</a:t>
            </a:r>
          </a:p>
          <a:p>
            <a:pPr lvl="1">
              <a:lnSpc>
                <a:spcPct val="120000"/>
              </a:lnSpc>
              <a:defRPr/>
            </a:pPr>
            <a:r>
              <a:rPr lang="en-US" dirty="0">
                <a:solidFill>
                  <a:schemeClr val="tx1">
                    <a:lumMod val="85000"/>
                    <a:lumOff val="15000"/>
                  </a:schemeClr>
                </a:solidFill>
                <a:latin typeface="Corbel" panose="020B0503020204020204" pitchFamily="34" charset="0"/>
              </a:rPr>
              <a:t>Life of the author +50 years</a:t>
            </a:r>
          </a:p>
          <a:p>
            <a:pPr lvl="1">
              <a:lnSpc>
                <a:spcPct val="120000"/>
              </a:lnSpc>
              <a:defRPr/>
            </a:pPr>
            <a:r>
              <a:rPr lang="en-US" dirty="0">
                <a:solidFill>
                  <a:schemeClr val="tx1">
                    <a:lumMod val="85000"/>
                    <a:lumOff val="15000"/>
                  </a:schemeClr>
                </a:solidFill>
                <a:latin typeface="Corbel" panose="020B0503020204020204" pitchFamily="34" charset="0"/>
              </a:rPr>
              <a:t>If there are multiple songwriters, the copyright lasts the life of the last living author +70 years</a:t>
            </a:r>
          </a:p>
          <a:p>
            <a:pPr>
              <a:lnSpc>
                <a:spcPct val="120000"/>
              </a:lnSpc>
              <a:defRPr/>
            </a:pPr>
            <a:r>
              <a:rPr lang="en-US" dirty="0">
                <a:solidFill>
                  <a:schemeClr val="tx1">
                    <a:lumMod val="85000"/>
                    <a:lumOff val="15000"/>
                  </a:schemeClr>
                </a:solidFill>
                <a:latin typeface="Corbel" panose="020B0503020204020204" pitchFamily="34" charset="0"/>
              </a:rPr>
              <a:t>Songs created as a Work Made For Hire, Anonymous, or Pseudonymous Work:</a:t>
            </a:r>
          </a:p>
          <a:p>
            <a:pPr lvl="1">
              <a:lnSpc>
                <a:spcPct val="120000"/>
              </a:lnSpc>
              <a:defRPr/>
            </a:pPr>
            <a:r>
              <a:rPr lang="en-US" dirty="0">
                <a:solidFill>
                  <a:schemeClr val="tx1">
                    <a:lumMod val="85000"/>
                    <a:lumOff val="15000"/>
                  </a:schemeClr>
                </a:solidFill>
                <a:latin typeface="Corbel" panose="020B0503020204020204" pitchFamily="34" charset="0"/>
              </a:rPr>
              <a:t>Life of the author +95, or 120 years, whichever is shorter.</a:t>
            </a: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3D2E2F58-4A74-4149-B88B-C01A66BFB9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6" name="Rectangle 5">
            <a:extLst>
              <a:ext uri="{FF2B5EF4-FFF2-40B4-BE49-F238E27FC236}">
                <a16:creationId xmlns:a16="http://schemas.microsoft.com/office/drawing/2014/main" id="{E1C92358-CCD0-4E3D-9496-07F5D0B199C1}"/>
              </a:ext>
            </a:extLst>
          </p:cNvPr>
          <p:cNvSpPr/>
          <p:nvPr/>
        </p:nvSpPr>
        <p:spPr>
          <a:xfrm>
            <a:off x="1957137" y="6488668"/>
            <a:ext cx="8277725" cy="369332"/>
          </a:xfrm>
          <a:prstGeom prst="rect">
            <a:avLst/>
          </a:prstGeom>
        </p:spPr>
        <p:txBody>
          <a:bodyPr wrap="square">
            <a:spAutoFit/>
          </a:bodyPr>
          <a:lstStyle/>
          <a:p>
            <a:pPr algn="ctr"/>
            <a:r>
              <a:rPr lang="en-US" i="1" dirty="0">
                <a:solidFill>
                  <a:schemeClr val="accent1"/>
                </a:solidFill>
                <a:latin typeface="Corbel" panose="020B0503020204020204" pitchFamily="34" charset="0"/>
              </a:rPr>
              <a:t>17 U.S. Code Chapter 3 – Duration of Copyright</a:t>
            </a:r>
          </a:p>
        </p:txBody>
      </p:sp>
    </p:spTree>
    <p:extLst>
      <p:ext uri="{BB962C8B-B14F-4D97-AF65-F5344CB8AC3E}">
        <p14:creationId xmlns:p14="http://schemas.microsoft.com/office/powerpoint/2010/main" val="4605481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Copyright Term </a:t>
            </a:r>
          </a:p>
        </p:txBody>
      </p:sp>
      <p:sp>
        <p:nvSpPr>
          <p:cNvPr id="4" name="Content Placeholder 2"/>
          <p:cNvSpPr txBox="1">
            <a:spLocks/>
          </p:cNvSpPr>
          <p:nvPr/>
        </p:nvSpPr>
        <p:spPr>
          <a:xfrm>
            <a:off x="999744" y="1825624"/>
            <a:ext cx="11192256" cy="47938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20000"/>
              </a:lnSpc>
              <a:defRPr/>
            </a:pPr>
            <a:r>
              <a:rPr lang="en-US" dirty="0">
                <a:solidFill>
                  <a:schemeClr val="tx1">
                    <a:lumMod val="85000"/>
                    <a:lumOff val="15000"/>
                  </a:schemeClr>
                </a:solidFill>
                <a:latin typeface="Corbel" panose="020B0503020204020204" pitchFamily="34" charset="0"/>
              </a:rPr>
              <a:t>Copyright Term Extension Act of 1998:</a:t>
            </a:r>
          </a:p>
          <a:p>
            <a:pPr lvl="1">
              <a:lnSpc>
                <a:spcPct val="120000"/>
              </a:lnSpc>
              <a:defRPr/>
            </a:pPr>
            <a:r>
              <a:rPr lang="en-US" dirty="0">
                <a:solidFill>
                  <a:schemeClr val="tx1">
                    <a:lumMod val="85000"/>
                    <a:lumOff val="15000"/>
                  </a:schemeClr>
                </a:solidFill>
                <a:latin typeface="Corbel" panose="020B0503020204020204" pitchFamily="34" charset="0"/>
              </a:rPr>
              <a:t>Increased term an additional 20 years, or</a:t>
            </a:r>
          </a:p>
          <a:p>
            <a:pPr lvl="1">
              <a:lnSpc>
                <a:spcPct val="120000"/>
              </a:lnSpc>
              <a:defRPr/>
            </a:pPr>
            <a:r>
              <a:rPr lang="en-US" dirty="0">
                <a:solidFill>
                  <a:schemeClr val="tx1">
                    <a:lumMod val="85000"/>
                    <a:lumOff val="15000"/>
                  </a:schemeClr>
                </a:solidFill>
                <a:latin typeface="Corbel" panose="020B0503020204020204" pitchFamily="34" charset="0"/>
              </a:rPr>
              <a:t>Life of the Author +70 years</a:t>
            </a:r>
          </a:p>
          <a:p>
            <a:pPr>
              <a:lnSpc>
                <a:spcPct val="120000"/>
              </a:lnSpc>
              <a:defRPr/>
            </a:pPr>
            <a:r>
              <a:rPr lang="en-US" dirty="0">
                <a:solidFill>
                  <a:schemeClr val="tx1">
                    <a:lumMod val="85000"/>
                    <a:lumOff val="15000"/>
                  </a:schemeClr>
                </a:solidFill>
                <a:latin typeface="Corbel" panose="020B0503020204020204" pitchFamily="34" charset="0"/>
              </a:rPr>
              <a:t>Other amendments and treaties have extended the life of song that would have otherwise fallen into the public domain, so check:</a:t>
            </a:r>
          </a:p>
          <a:p>
            <a:pPr lvl="1">
              <a:lnSpc>
                <a:spcPct val="120000"/>
              </a:lnSpc>
              <a:defRPr/>
            </a:pPr>
            <a:r>
              <a:rPr lang="en-US" dirty="0">
                <a:solidFill>
                  <a:schemeClr val="tx1">
                    <a:lumMod val="85000"/>
                    <a:lumOff val="15000"/>
                  </a:schemeClr>
                </a:solidFill>
                <a:latin typeface="Corbel" panose="020B0503020204020204" pitchFamily="34" charset="0"/>
              </a:rPr>
              <a:t>Cornell Law School Copyright Chart:</a:t>
            </a:r>
          </a:p>
          <a:p>
            <a:pPr lvl="2">
              <a:lnSpc>
                <a:spcPct val="120000"/>
              </a:lnSpc>
              <a:defRPr/>
            </a:pPr>
            <a:r>
              <a:rPr lang="en-US" dirty="0">
                <a:solidFill>
                  <a:schemeClr val="tx1">
                    <a:lumMod val="85000"/>
                    <a:lumOff val="15000"/>
                  </a:schemeClr>
                </a:solidFill>
                <a:latin typeface="Corbel" panose="020B0503020204020204" pitchFamily="34" charset="0"/>
                <a:hlinkClick r:id="rId3"/>
              </a:rPr>
              <a:t>http://copyright.cornell.edu/resources/publicdomain.cfm</a:t>
            </a:r>
            <a:endParaRPr lang="en-US" dirty="0">
              <a:solidFill>
                <a:schemeClr val="tx1">
                  <a:lumMod val="85000"/>
                  <a:lumOff val="15000"/>
                </a:schemeClr>
              </a:solidFill>
              <a:latin typeface="Corbel" panose="020B0503020204020204" pitchFamily="34" charset="0"/>
            </a:endParaRPr>
          </a:p>
          <a:p>
            <a:pPr marL="914400" lvl="2" indent="0">
              <a:lnSpc>
                <a:spcPct val="120000"/>
              </a:lnSpc>
              <a:buNone/>
              <a:defRPr/>
            </a:pPr>
            <a:endParaRPr lang="en-US" dirty="0">
              <a:solidFill>
                <a:schemeClr val="tx1">
                  <a:lumMod val="85000"/>
                  <a:lumOff val="15000"/>
                </a:schemeClr>
              </a:solidFill>
              <a:latin typeface="Cormorant" panose="00000500000000000000" pitchFamily="50" charset="0"/>
            </a:endParaRP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8E08EC58-3C17-456D-8506-8EE3CBB77D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Tree>
    <p:extLst>
      <p:ext uri="{BB962C8B-B14F-4D97-AF65-F5344CB8AC3E}">
        <p14:creationId xmlns:p14="http://schemas.microsoft.com/office/powerpoint/2010/main" val="38533723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Determining Song Ownership</a:t>
            </a:r>
          </a:p>
        </p:txBody>
      </p:sp>
      <p:sp>
        <p:nvSpPr>
          <p:cNvPr id="4" name="Content Placeholder 2"/>
          <p:cNvSpPr txBox="1">
            <a:spLocks/>
          </p:cNvSpPr>
          <p:nvPr/>
        </p:nvSpPr>
        <p:spPr>
          <a:xfrm>
            <a:off x="999744" y="1825624"/>
            <a:ext cx="11192256" cy="4663044"/>
          </a:xfrm>
          <a:prstGeom prst="rect">
            <a:avLst/>
          </a:prstGeom>
        </p:spPr>
        <p:txBody>
          <a:bodyPr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sz="1700" dirty="0">
              <a:solidFill>
                <a:schemeClr val="tx1">
                  <a:lumMod val="85000"/>
                  <a:lumOff val="15000"/>
                </a:schemeClr>
              </a:solidFill>
              <a:latin typeface="Cormorant" panose="00000500000000000000" pitchFamily="50" charset="0"/>
            </a:endParaRPr>
          </a:p>
          <a:p>
            <a:pPr>
              <a:lnSpc>
                <a:spcPct val="120000"/>
              </a:lnSpc>
              <a:defRPr/>
            </a:pPr>
            <a:r>
              <a:rPr lang="en-US" dirty="0">
                <a:solidFill>
                  <a:schemeClr val="tx1">
                    <a:lumMod val="85000"/>
                    <a:lumOff val="15000"/>
                  </a:schemeClr>
                </a:solidFill>
                <a:latin typeface="Corbel" panose="020B0503020204020204" pitchFamily="34" charset="0"/>
              </a:rPr>
              <a:t>Songwriters often enter into publishing agreements and designate a music administrator for song rights. </a:t>
            </a:r>
          </a:p>
          <a:p>
            <a:pPr>
              <a:lnSpc>
                <a:spcPct val="120000"/>
              </a:lnSpc>
              <a:defRPr/>
            </a:pPr>
            <a:r>
              <a:rPr lang="en-US" dirty="0">
                <a:solidFill>
                  <a:schemeClr val="tx1">
                    <a:lumMod val="85000"/>
                    <a:lumOff val="15000"/>
                  </a:schemeClr>
                </a:solidFill>
                <a:latin typeface="Corbel" panose="020B0503020204020204" pitchFamily="34" charset="0"/>
              </a:rPr>
              <a:t>Search tools: </a:t>
            </a:r>
          </a:p>
          <a:p>
            <a:pPr lvl="1">
              <a:lnSpc>
                <a:spcPct val="120000"/>
              </a:lnSpc>
              <a:defRPr/>
            </a:pPr>
            <a:r>
              <a:rPr lang="en-US" dirty="0">
                <a:solidFill>
                  <a:schemeClr val="tx1">
                    <a:lumMod val="85000"/>
                    <a:lumOff val="15000"/>
                  </a:schemeClr>
                </a:solidFill>
                <a:latin typeface="Corbel" panose="020B0503020204020204" pitchFamily="34" charset="0"/>
                <a:hlinkClick r:id="rId3"/>
              </a:rPr>
              <a:t>www.copyright.gov</a:t>
            </a:r>
            <a:r>
              <a:rPr lang="en-US" dirty="0">
                <a:solidFill>
                  <a:schemeClr val="tx1">
                    <a:lumMod val="85000"/>
                    <a:lumOff val="15000"/>
                  </a:schemeClr>
                </a:solidFill>
                <a:latin typeface="Corbel" panose="020B0503020204020204" pitchFamily="34" charset="0"/>
              </a:rPr>
              <a:t>: to determine copyright claimants for music/lyrics and sound recording; may also include a designated “permissions” contact</a:t>
            </a:r>
          </a:p>
          <a:p>
            <a:pPr lvl="1">
              <a:lnSpc>
                <a:spcPct val="120000"/>
              </a:lnSpc>
              <a:defRPr/>
            </a:pPr>
            <a:r>
              <a:rPr lang="en-US" dirty="0">
                <a:solidFill>
                  <a:schemeClr val="tx1">
                    <a:lumMod val="85000"/>
                    <a:lumOff val="15000"/>
                  </a:schemeClr>
                </a:solidFill>
                <a:latin typeface="Corbel" panose="020B0503020204020204" pitchFamily="34" charset="0"/>
              </a:rPr>
              <a:t>www.bmi.com, www.sesac.com, www.ascap.com, www.harryfox.com: to determine registered music publishers and songwriters; may include administrator contact</a:t>
            </a:r>
          </a:p>
          <a:p>
            <a:pPr lvl="1">
              <a:lnSpc>
                <a:spcPct val="120000"/>
              </a:lnSpc>
              <a:defRPr/>
            </a:pPr>
            <a:r>
              <a:rPr lang="en-US" dirty="0">
                <a:solidFill>
                  <a:schemeClr val="tx1">
                    <a:lumMod val="85000"/>
                    <a:lumOff val="15000"/>
                  </a:schemeClr>
                </a:solidFill>
                <a:latin typeface="Corbel" panose="020B0503020204020204" pitchFamily="34" charset="0"/>
              </a:rPr>
              <a:t>Check liner notes or artist website</a:t>
            </a:r>
          </a:p>
          <a:p>
            <a:pPr lvl="1">
              <a:lnSpc>
                <a:spcPct val="120000"/>
              </a:lnSpc>
              <a:defRPr/>
            </a:pPr>
            <a:r>
              <a:rPr lang="en-US" dirty="0">
                <a:solidFill>
                  <a:schemeClr val="tx1">
                    <a:lumMod val="85000"/>
                    <a:lumOff val="15000"/>
                  </a:schemeClr>
                </a:solidFill>
                <a:latin typeface="Corbel" panose="020B0503020204020204" pitchFamily="34" charset="0"/>
              </a:rPr>
              <a:t>Google</a:t>
            </a: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02B4513D-0061-466B-BA71-F83D9D335A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6" name="Rectangle 5">
            <a:extLst>
              <a:ext uri="{FF2B5EF4-FFF2-40B4-BE49-F238E27FC236}">
                <a16:creationId xmlns:a16="http://schemas.microsoft.com/office/drawing/2014/main" id="{9AE90CB5-DEEB-4F14-9931-E0A98EC8C6F2}"/>
              </a:ext>
            </a:extLst>
          </p:cNvPr>
          <p:cNvSpPr/>
          <p:nvPr/>
        </p:nvSpPr>
        <p:spPr>
          <a:xfrm>
            <a:off x="1957137" y="6488668"/>
            <a:ext cx="8277725" cy="369332"/>
          </a:xfrm>
          <a:prstGeom prst="rect">
            <a:avLst/>
          </a:prstGeom>
        </p:spPr>
        <p:txBody>
          <a:bodyPr wrap="square">
            <a:spAutoFit/>
          </a:bodyPr>
          <a:lstStyle/>
          <a:p>
            <a:pPr algn="ctr"/>
            <a:r>
              <a:rPr lang="en-US" i="1" dirty="0">
                <a:solidFill>
                  <a:schemeClr val="accent1"/>
                </a:solidFill>
                <a:latin typeface="Corbel" panose="020B0503020204020204" pitchFamily="34" charset="0"/>
              </a:rPr>
              <a:t>Copyright Circular 22</a:t>
            </a:r>
          </a:p>
        </p:txBody>
      </p:sp>
    </p:spTree>
    <p:extLst>
      <p:ext uri="{BB962C8B-B14F-4D97-AF65-F5344CB8AC3E}">
        <p14:creationId xmlns:p14="http://schemas.microsoft.com/office/powerpoint/2010/main" val="111490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Song Authorship</a:t>
            </a:r>
          </a:p>
        </p:txBody>
      </p:sp>
      <p:sp>
        <p:nvSpPr>
          <p:cNvPr id="4" name="Content Placeholder 2"/>
          <p:cNvSpPr txBox="1">
            <a:spLocks/>
          </p:cNvSpPr>
          <p:nvPr/>
        </p:nvSpPr>
        <p:spPr>
          <a:xfrm>
            <a:off x="999744" y="1825624"/>
            <a:ext cx="11192256" cy="4793837"/>
          </a:xfrm>
          <a:prstGeom prst="rect">
            <a:avLst/>
          </a:prstGeom>
        </p:spPr>
        <p:txBody>
          <a:bodyPr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20000"/>
              </a:lnSpc>
              <a:defRPr/>
            </a:pPr>
            <a:r>
              <a:rPr lang="en-US" dirty="0">
                <a:solidFill>
                  <a:schemeClr val="tx1">
                    <a:lumMod val="85000"/>
                    <a:lumOff val="15000"/>
                  </a:schemeClr>
                </a:solidFill>
                <a:latin typeface="Corbel" panose="020B0503020204020204" pitchFamily="34" charset="0"/>
              </a:rPr>
              <a:t>Songwriters can share ownership of a song in designated percentages, often documented in:</a:t>
            </a:r>
          </a:p>
          <a:p>
            <a:pPr lvl="1">
              <a:lnSpc>
                <a:spcPct val="120000"/>
              </a:lnSpc>
              <a:defRPr/>
            </a:pPr>
            <a:r>
              <a:rPr lang="en-US" b="1" dirty="0">
                <a:solidFill>
                  <a:schemeClr val="accent1"/>
                </a:solidFill>
                <a:latin typeface="Corbel" panose="020B0503020204020204" pitchFamily="34" charset="0"/>
              </a:rPr>
              <a:t>Copyright Split Sheets</a:t>
            </a:r>
          </a:p>
          <a:p>
            <a:pPr>
              <a:lnSpc>
                <a:spcPct val="120000"/>
              </a:lnSpc>
              <a:defRPr/>
            </a:pPr>
            <a:r>
              <a:rPr lang="en-US" dirty="0">
                <a:solidFill>
                  <a:schemeClr val="tx1">
                    <a:lumMod val="85000"/>
                    <a:lumOff val="15000"/>
                  </a:schemeClr>
                </a:solidFill>
                <a:latin typeface="Corbel" panose="020B0503020204020204" pitchFamily="34" charset="0"/>
              </a:rPr>
              <a:t>Authorship types:</a:t>
            </a:r>
          </a:p>
          <a:p>
            <a:pPr lvl="1">
              <a:lnSpc>
                <a:spcPct val="120000"/>
              </a:lnSpc>
              <a:defRPr/>
            </a:pPr>
            <a:r>
              <a:rPr lang="en-US" dirty="0">
                <a:solidFill>
                  <a:schemeClr val="tx1">
                    <a:lumMod val="85000"/>
                    <a:lumOff val="15000"/>
                  </a:schemeClr>
                </a:solidFill>
                <a:latin typeface="Corbel" panose="020B0503020204020204" pitchFamily="34" charset="0"/>
              </a:rPr>
              <a:t>Music, Words, Lyrics, Arrangement, Sound Recording</a:t>
            </a:r>
          </a:p>
          <a:p>
            <a:pPr>
              <a:lnSpc>
                <a:spcPct val="120000"/>
              </a:lnSpc>
              <a:defRPr/>
            </a:pPr>
            <a:r>
              <a:rPr lang="en-US" dirty="0">
                <a:solidFill>
                  <a:schemeClr val="tx1">
                    <a:lumMod val="85000"/>
                    <a:lumOff val="15000"/>
                  </a:schemeClr>
                </a:solidFill>
                <a:latin typeface="Corbel" panose="020B0503020204020204" pitchFamily="34" charset="0"/>
              </a:rPr>
              <a:t>Note:</a:t>
            </a:r>
          </a:p>
          <a:p>
            <a:pPr lvl="1">
              <a:lnSpc>
                <a:spcPct val="120000"/>
              </a:lnSpc>
              <a:defRPr/>
            </a:pPr>
            <a:r>
              <a:rPr lang="en-US" b="1" dirty="0">
                <a:solidFill>
                  <a:schemeClr val="accent1"/>
                </a:solidFill>
                <a:latin typeface="Corbel" panose="020B0503020204020204" pitchFamily="34" charset="0"/>
              </a:rPr>
              <a:t>Author </a:t>
            </a:r>
            <a:r>
              <a:rPr lang="en-US" dirty="0">
                <a:solidFill>
                  <a:schemeClr val="tx2"/>
                </a:solidFill>
                <a:latin typeface="Corbel" panose="020B0503020204020204" pitchFamily="34" charset="0"/>
              </a:rPr>
              <a:t>= Creator</a:t>
            </a:r>
          </a:p>
          <a:p>
            <a:pPr lvl="1">
              <a:lnSpc>
                <a:spcPct val="120000"/>
              </a:lnSpc>
              <a:defRPr/>
            </a:pPr>
            <a:r>
              <a:rPr lang="en-US" b="1" dirty="0">
                <a:solidFill>
                  <a:schemeClr val="accent1"/>
                </a:solidFill>
                <a:latin typeface="Corbel" panose="020B0503020204020204" pitchFamily="34" charset="0"/>
              </a:rPr>
              <a:t>Copyright claimant </a:t>
            </a:r>
            <a:r>
              <a:rPr lang="en-US" dirty="0">
                <a:solidFill>
                  <a:schemeClr val="tx2"/>
                </a:solidFill>
                <a:latin typeface="Corbel" panose="020B0503020204020204" pitchFamily="34" charset="0"/>
              </a:rPr>
              <a:t>= Owner</a:t>
            </a: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2858B889-3CBC-45EC-A95D-B20CD08029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Tree>
    <p:extLst>
      <p:ext uri="{BB962C8B-B14F-4D97-AF65-F5344CB8AC3E}">
        <p14:creationId xmlns:p14="http://schemas.microsoft.com/office/powerpoint/2010/main" val="33722911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665542" cy="1325563"/>
          </a:xfrm>
        </p:spPr>
        <p:txBody>
          <a:bodyPr/>
          <a:lstStyle/>
          <a:p>
            <a:r>
              <a:rPr lang="en-US" dirty="0">
                <a:latin typeface="Corbel" panose="020B0503020204020204" pitchFamily="34" charset="0"/>
              </a:rPr>
              <a:t>Assessing Authorship/Ownership</a:t>
            </a:r>
          </a:p>
        </p:txBody>
      </p:sp>
      <p:sp>
        <p:nvSpPr>
          <p:cNvPr id="4" name="Content Placeholder 2"/>
          <p:cNvSpPr txBox="1">
            <a:spLocks/>
          </p:cNvSpPr>
          <p:nvPr/>
        </p:nvSpPr>
        <p:spPr>
          <a:xfrm>
            <a:off x="999744" y="1825624"/>
            <a:ext cx="10503998" cy="47938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sz="1600" dirty="0">
              <a:solidFill>
                <a:schemeClr val="tx1">
                  <a:lumMod val="85000"/>
                  <a:lumOff val="15000"/>
                </a:schemeClr>
              </a:solidFill>
              <a:latin typeface="Cormorant" panose="00000500000000000000" pitchFamily="50" charset="0"/>
            </a:endParaRPr>
          </a:p>
          <a:p>
            <a:pPr>
              <a:lnSpc>
                <a:spcPct val="120000"/>
              </a:lnSpc>
              <a:defRPr/>
            </a:pPr>
            <a:r>
              <a:rPr lang="en-US" b="1" dirty="0">
                <a:solidFill>
                  <a:schemeClr val="accent1"/>
                </a:solidFill>
                <a:latin typeface="Corbel" panose="020B0503020204020204" pitchFamily="34" charset="0"/>
              </a:rPr>
              <a:t>Nashville Method</a:t>
            </a:r>
          </a:p>
          <a:p>
            <a:pPr lvl="1">
              <a:lnSpc>
                <a:spcPct val="120000"/>
              </a:lnSpc>
              <a:defRPr/>
            </a:pPr>
            <a:r>
              <a:rPr lang="en-US" dirty="0">
                <a:solidFill>
                  <a:schemeClr val="tx1">
                    <a:lumMod val="85000"/>
                    <a:lumOff val="15000"/>
                  </a:schemeClr>
                </a:solidFill>
                <a:latin typeface="Corbel" panose="020B0503020204020204" pitchFamily="34" charset="0"/>
              </a:rPr>
              <a:t>each contributor has an equal ownership share of the song and the copyright</a:t>
            </a:r>
          </a:p>
          <a:p>
            <a:pPr>
              <a:lnSpc>
                <a:spcPct val="120000"/>
              </a:lnSpc>
              <a:defRPr/>
            </a:pPr>
            <a:endParaRPr lang="en-US" sz="1600" dirty="0">
              <a:solidFill>
                <a:schemeClr val="tx1">
                  <a:lumMod val="85000"/>
                  <a:lumOff val="15000"/>
                </a:schemeClr>
              </a:solidFill>
              <a:latin typeface="Corbel" panose="020B0503020204020204" pitchFamily="34" charset="0"/>
            </a:endParaRPr>
          </a:p>
          <a:p>
            <a:pPr>
              <a:lnSpc>
                <a:spcPct val="120000"/>
              </a:lnSpc>
              <a:defRPr/>
            </a:pPr>
            <a:r>
              <a:rPr lang="en-US" dirty="0">
                <a:solidFill>
                  <a:schemeClr val="tx1">
                    <a:lumMod val="85000"/>
                    <a:lumOff val="15000"/>
                  </a:schemeClr>
                </a:solidFill>
                <a:latin typeface="Corbel" panose="020B0503020204020204" pitchFamily="34" charset="0"/>
              </a:rPr>
              <a:t>Song splits focus on the melody and lyrics</a:t>
            </a:r>
          </a:p>
          <a:p>
            <a:pPr>
              <a:lnSpc>
                <a:spcPct val="120000"/>
              </a:lnSpc>
              <a:defRPr/>
            </a:pPr>
            <a:endParaRPr lang="en-US" sz="1600" dirty="0">
              <a:solidFill>
                <a:schemeClr val="tx1">
                  <a:lumMod val="85000"/>
                  <a:lumOff val="15000"/>
                </a:schemeClr>
              </a:solidFill>
              <a:latin typeface="Corbel" panose="020B0503020204020204" pitchFamily="34" charset="0"/>
            </a:endParaRPr>
          </a:p>
          <a:p>
            <a:pPr>
              <a:lnSpc>
                <a:spcPct val="120000"/>
              </a:lnSpc>
              <a:defRPr/>
            </a:pPr>
            <a:r>
              <a:rPr lang="en-US" dirty="0">
                <a:solidFill>
                  <a:schemeClr val="tx1">
                    <a:lumMod val="85000"/>
                    <a:lumOff val="15000"/>
                  </a:schemeClr>
                </a:solidFill>
                <a:latin typeface="Corbel" panose="020B0503020204020204" pitchFamily="34" charset="0"/>
              </a:rPr>
              <a:t>Identify the creative contributions to identify the authors/songwriters</a:t>
            </a: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C73D6DAE-2594-40EE-AFBF-AFED8937B3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Tree>
    <p:extLst>
      <p:ext uri="{BB962C8B-B14F-4D97-AF65-F5344CB8AC3E}">
        <p14:creationId xmlns:p14="http://schemas.microsoft.com/office/powerpoint/2010/main" val="18647714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Joint Authorship</a:t>
            </a:r>
          </a:p>
        </p:txBody>
      </p:sp>
      <p:sp>
        <p:nvSpPr>
          <p:cNvPr id="4" name="Content Placeholder 2"/>
          <p:cNvSpPr txBox="1">
            <a:spLocks/>
          </p:cNvSpPr>
          <p:nvPr/>
        </p:nvSpPr>
        <p:spPr>
          <a:xfrm>
            <a:off x="999744" y="1825625"/>
            <a:ext cx="11192256" cy="4663044"/>
          </a:xfrm>
          <a:prstGeom prst="rect">
            <a:avLst/>
          </a:prstGeom>
        </p:spPr>
        <p:txBody>
          <a:bodyPr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20000"/>
              </a:lnSpc>
              <a:defRPr/>
            </a:pPr>
            <a:r>
              <a:rPr lang="en-US" dirty="0">
                <a:solidFill>
                  <a:schemeClr val="tx1">
                    <a:lumMod val="85000"/>
                    <a:lumOff val="15000"/>
                  </a:schemeClr>
                </a:solidFill>
                <a:latin typeface="Corbel" panose="020B0503020204020204" pitchFamily="34" charset="0"/>
              </a:rPr>
              <a:t>Works prepared by two or more authors with the intention that their contributions be merged into inseparable or interdependent parts of a whole</a:t>
            </a:r>
          </a:p>
          <a:p>
            <a:pPr lvl="1">
              <a:lnSpc>
                <a:spcPct val="120000"/>
              </a:lnSpc>
              <a:defRPr/>
            </a:pPr>
            <a:r>
              <a:rPr lang="en-US" dirty="0">
                <a:solidFill>
                  <a:schemeClr val="tx1">
                    <a:lumMod val="85000"/>
                    <a:lumOff val="15000"/>
                  </a:schemeClr>
                </a:solidFill>
                <a:latin typeface="Corbel" panose="020B0503020204020204" pitchFamily="34" charset="0"/>
              </a:rPr>
              <a:t>Absent an agreement to the contrary, each joint author has an undivided pro rata ownership interest in the whole work</a:t>
            </a:r>
          </a:p>
          <a:p>
            <a:pPr lvl="1">
              <a:lnSpc>
                <a:spcPct val="120000"/>
              </a:lnSpc>
              <a:defRPr/>
            </a:pPr>
            <a:r>
              <a:rPr lang="en-US" dirty="0">
                <a:solidFill>
                  <a:schemeClr val="tx1">
                    <a:lumMod val="85000"/>
                    <a:lumOff val="15000"/>
                  </a:schemeClr>
                </a:solidFill>
                <a:latin typeface="Corbel" panose="020B0503020204020204" pitchFamily="34" charset="0"/>
              </a:rPr>
              <a:t>Each joint author can authorize use of the joint work without the other authors’ permission or consent subject to a duty to account to and pay to each author, his or her pro rata share of any compensation received for the use of the joint work</a:t>
            </a:r>
          </a:p>
          <a:p>
            <a:pPr>
              <a:lnSpc>
                <a:spcPct val="120000"/>
              </a:lnSpc>
              <a:defRPr/>
            </a:pPr>
            <a:r>
              <a:rPr lang="en-US" dirty="0">
                <a:solidFill>
                  <a:schemeClr val="tx1">
                    <a:lumMod val="85000"/>
                    <a:lumOff val="15000"/>
                  </a:schemeClr>
                </a:solidFill>
                <a:latin typeface="Corbel" panose="020B0503020204020204" pitchFamily="34" charset="0"/>
              </a:rPr>
              <a:t>Example: ‘Bad Blood’ by Taylor Swift</a:t>
            </a:r>
          </a:p>
          <a:p>
            <a:pPr lvl="1">
              <a:lnSpc>
                <a:spcPct val="120000"/>
              </a:lnSpc>
              <a:defRPr/>
            </a:pPr>
            <a:r>
              <a:rPr lang="en-US" dirty="0">
                <a:solidFill>
                  <a:schemeClr val="tx1">
                    <a:lumMod val="85000"/>
                    <a:lumOff val="15000"/>
                  </a:schemeClr>
                </a:solidFill>
                <a:latin typeface="Corbel" panose="020B0503020204020204" pitchFamily="34" charset="0"/>
              </a:rPr>
              <a:t>Authors on Copyright Application: Taylor Swift, Max Martin, and Shellback</a:t>
            </a: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AC1231B4-3F64-43D1-8763-893C19DE5B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6" name="Rectangle 5">
            <a:extLst>
              <a:ext uri="{FF2B5EF4-FFF2-40B4-BE49-F238E27FC236}">
                <a16:creationId xmlns:a16="http://schemas.microsoft.com/office/drawing/2014/main" id="{B456E47E-754D-4B86-9913-11A567089B79}"/>
              </a:ext>
            </a:extLst>
          </p:cNvPr>
          <p:cNvSpPr/>
          <p:nvPr/>
        </p:nvSpPr>
        <p:spPr>
          <a:xfrm>
            <a:off x="1957137" y="6213096"/>
            <a:ext cx="8277725" cy="646331"/>
          </a:xfrm>
          <a:prstGeom prst="rect">
            <a:avLst/>
          </a:prstGeom>
        </p:spPr>
        <p:txBody>
          <a:bodyPr wrap="square">
            <a:spAutoFit/>
          </a:bodyPr>
          <a:lstStyle/>
          <a:p>
            <a:pPr algn="ctr"/>
            <a:r>
              <a:rPr lang="en-US" i="1" dirty="0">
                <a:solidFill>
                  <a:schemeClr val="accent1"/>
                </a:solidFill>
                <a:latin typeface="Corbel" panose="020B0503020204020204" pitchFamily="34" charset="0"/>
              </a:rPr>
              <a:t>Copyright Compendium 801.6, 505</a:t>
            </a:r>
          </a:p>
          <a:p>
            <a:pPr algn="ctr"/>
            <a:r>
              <a:rPr lang="en-US" i="1" dirty="0">
                <a:solidFill>
                  <a:schemeClr val="accent1"/>
                </a:solidFill>
                <a:latin typeface="Corbel" panose="020B0503020204020204" pitchFamily="34" charset="0"/>
              </a:rPr>
              <a:t>17 U.S. Code § 101</a:t>
            </a:r>
          </a:p>
        </p:txBody>
      </p:sp>
    </p:spTree>
    <p:extLst>
      <p:ext uri="{BB962C8B-B14F-4D97-AF65-F5344CB8AC3E}">
        <p14:creationId xmlns:p14="http://schemas.microsoft.com/office/powerpoint/2010/main" val="10308849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Types of Joint Works	</a:t>
            </a:r>
          </a:p>
        </p:txBody>
      </p:sp>
      <p:sp>
        <p:nvSpPr>
          <p:cNvPr id="4" name="Content Placeholder 2"/>
          <p:cNvSpPr txBox="1">
            <a:spLocks/>
          </p:cNvSpPr>
          <p:nvPr/>
        </p:nvSpPr>
        <p:spPr>
          <a:xfrm>
            <a:off x="999744" y="1825624"/>
            <a:ext cx="11192256" cy="47938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20000"/>
              </a:lnSpc>
              <a:defRPr/>
            </a:pPr>
            <a:r>
              <a:rPr lang="en-US" b="1" dirty="0">
                <a:solidFill>
                  <a:schemeClr val="accent1"/>
                </a:solidFill>
                <a:latin typeface="Corbel" panose="020B0503020204020204" pitchFamily="34" charset="0"/>
              </a:rPr>
              <a:t>Song</a:t>
            </a:r>
            <a:r>
              <a:rPr lang="en-US" dirty="0">
                <a:solidFill>
                  <a:schemeClr val="tx1">
                    <a:lumMod val="85000"/>
                    <a:lumOff val="15000"/>
                  </a:schemeClr>
                </a:solidFill>
                <a:latin typeface="Corbel" panose="020B0503020204020204" pitchFamily="34" charset="0"/>
              </a:rPr>
              <a:t> – Musical Composition</a:t>
            </a:r>
          </a:p>
          <a:p>
            <a:pPr lvl="1">
              <a:lnSpc>
                <a:spcPct val="120000"/>
              </a:lnSpc>
              <a:defRPr/>
            </a:pPr>
            <a:r>
              <a:rPr lang="en-US" dirty="0">
                <a:solidFill>
                  <a:schemeClr val="tx1">
                    <a:lumMod val="85000"/>
                    <a:lumOff val="15000"/>
                  </a:schemeClr>
                </a:solidFill>
                <a:latin typeface="Corbel" panose="020B0503020204020204" pitchFamily="34" charset="0"/>
              </a:rPr>
              <a:t>A collaboration between two or more songwriters to create a song</a:t>
            </a:r>
          </a:p>
          <a:p>
            <a:pPr>
              <a:lnSpc>
                <a:spcPct val="120000"/>
              </a:lnSpc>
              <a:defRPr/>
            </a:pPr>
            <a:r>
              <a:rPr lang="en-US" b="1" dirty="0">
                <a:solidFill>
                  <a:schemeClr val="accent1"/>
                </a:solidFill>
                <a:latin typeface="Corbel" panose="020B0503020204020204" pitchFamily="34" charset="0"/>
              </a:rPr>
              <a:t>Sound Recordings</a:t>
            </a:r>
            <a:r>
              <a:rPr lang="en-US" dirty="0">
                <a:solidFill>
                  <a:schemeClr val="tx1">
                    <a:lumMod val="85000"/>
                    <a:lumOff val="15000"/>
                  </a:schemeClr>
                </a:solidFill>
                <a:latin typeface="Corbel" panose="020B0503020204020204" pitchFamily="34" charset="0"/>
              </a:rPr>
              <a:t> – Master</a:t>
            </a:r>
          </a:p>
          <a:p>
            <a:pPr lvl="1">
              <a:lnSpc>
                <a:spcPct val="120000"/>
              </a:lnSpc>
              <a:defRPr/>
            </a:pPr>
            <a:r>
              <a:rPr lang="en-US" dirty="0">
                <a:solidFill>
                  <a:schemeClr val="tx1">
                    <a:lumMod val="85000"/>
                    <a:lumOff val="15000"/>
                  </a:schemeClr>
                </a:solidFill>
                <a:latin typeface="Corbel" panose="020B0503020204020204" pitchFamily="34" charset="0"/>
              </a:rPr>
              <a:t>A collaboration between artists or artists and a producer to create sound recordings</a:t>
            </a: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22154DEE-49CB-4FDD-BDA0-55765FA5D4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Tree>
    <p:extLst>
      <p:ext uri="{BB962C8B-B14F-4D97-AF65-F5344CB8AC3E}">
        <p14:creationId xmlns:p14="http://schemas.microsoft.com/office/powerpoint/2010/main" val="19177514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Work Made For Hire</a:t>
            </a:r>
          </a:p>
        </p:txBody>
      </p:sp>
      <p:sp>
        <p:nvSpPr>
          <p:cNvPr id="4" name="Content Placeholder 2"/>
          <p:cNvSpPr txBox="1">
            <a:spLocks/>
          </p:cNvSpPr>
          <p:nvPr/>
        </p:nvSpPr>
        <p:spPr>
          <a:xfrm>
            <a:off x="999744" y="1825624"/>
            <a:ext cx="10354056" cy="5032375"/>
          </a:xfrm>
          <a:prstGeom prst="rect">
            <a:avLst/>
          </a:prstGeom>
        </p:spPr>
        <p:txBody>
          <a:bodyPr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30000"/>
              </a:lnSpc>
              <a:buNone/>
              <a:defRPr/>
            </a:pPr>
            <a:r>
              <a:rPr lang="en-US" dirty="0">
                <a:solidFill>
                  <a:schemeClr val="tx1">
                    <a:lumMod val="85000"/>
                    <a:lumOff val="15000"/>
                  </a:schemeClr>
                </a:solidFill>
                <a:latin typeface="Corbel" panose="020B0503020204020204" pitchFamily="34" charset="0"/>
              </a:rPr>
              <a:t>If a song or sound recording is created as a </a:t>
            </a:r>
            <a:r>
              <a:rPr lang="en-US" b="1" dirty="0">
                <a:solidFill>
                  <a:schemeClr val="accent1"/>
                </a:solidFill>
                <a:latin typeface="Corbel" panose="020B0503020204020204" pitchFamily="34" charset="0"/>
              </a:rPr>
              <a:t>Work Made For Hire</a:t>
            </a:r>
            <a:r>
              <a:rPr lang="en-US" dirty="0">
                <a:solidFill>
                  <a:schemeClr val="tx1">
                    <a:lumMod val="85000"/>
                    <a:lumOff val="15000"/>
                  </a:schemeClr>
                </a:solidFill>
                <a:latin typeface="Corbel" panose="020B0503020204020204" pitchFamily="34" charset="0"/>
              </a:rPr>
              <a:t>: </a:t>
            </a:r>
          </a:p>
          <a:p>
            <a:pPr>
              <a:lnSpc>
                <a:spcPct val="130000"/>
              </a:lnSpc>
              <a:defRPr/>
            </a:pPr>
            <a:r>
              <a:rPr lang="en-US" dirty="0">
                <a:solidFill>
                  <a:schemeClr val="tx1">
                    <a:lumMod val="85000"/>
                    <a:lumOff val="15000"/>
                  </a:schemeClr>
                </a:solidFill>
                <a:latin typeface="Corbel" panose="020B0503020204020204" pitchFamily="34" charset="0"/>
              </a:rPr>
              <a:t>the author and claimant = the person or business commissioning the work - not the actual songwriter!</a:t>
            </a:r>
          </a:p>
          <a:p>
            <a:pPr>
              <a:lnSpc>
                <a:spcPct val="130000"/>
              </a:lnSpc>
              <a:defRPr/>
            </a:pPr>
            <a:r>
              <a:rPr lang="en-US" dirty="0">
                <a:solidFill>
                  <a:schemeClr val="tx1">
                    <a:lumMod val="85000"/>
                    <a:lumOff val="15000"/>
                  </a:schemeClr>
                </a:solidFill>
                <a:latin typeface="Corbel" panose="020B0503020204020204" pitchFamily="34" charset="0"/>
              </a:rPr>
              <a:t>What music or sound recording/s counts as a </a:t>
            </a:r>
            <a:r>
              <a:rPr lang="en-US" b="1" dirty="0">
                <a:solidFill>
                  <a:schemeClr val="accent1"/>
                </a:solidFill>
                <a:latin typeface="Corbel" panose="020B0503020204020204" pitchFamily="34" charset="0"/>
              </a:rPr>
              <a:t>Work Made For Hire</a:t>
            </a:r>
            <a:r>
              <a:rPr lang="en-US" dirty="0">
                <a:solidFill>
                  <a:schemeClr val="tx1">
                    <a:lumMod val="85000"/>
                    <a:lumOff val="15000"/>
                  </a:schemeClr>
                </a:solidFill>
                <a:latin typeface="Corbel" panose="020B0503020204020204" pitchFamily="34" charset="0"/>
              </a:rPr>
              <a:t>?</a:t>
            </a:r>
          </a:p>
          <a:p>
            <a:pPr lvl="1">
              <a:lnSpc>
                <a:spcPct val="130000"/>
              </a:lnSpc>
              <a:defRPr/>
            </a:pPr>
            <a:r>
              <a:rPr lang="en-US" b="1" dirty="0">
                <a:solidFill>
                  <a:schemeClr val="accent1"/>
                </a:solidFill>
                <a:latin typeface="Corbel" panose="020B0503020204020204" pitchFamily="34" charset="0"/>
              </a:rPr>
              <a:t>prepared by an employee </a:t>
            </a:r>
            <a:r>
              <a:rPr lang="en-US" dirty="0">
                <a:solidFill>
                  <a:schemeClr val="tx1">
                    <a:lumMod val="85000"/>
                    <a:lumOff val="15000"/>
                  </a:schemeClr>
                </a:solidFill>
                <a:latin typeface="Corbel" panose="020B0503020204020204" pitchFamily="34" charset="0"/>
              </a:rPr>
              <a:t>within the scope of his or her employment</a:t>
            </a:r>
          </a:p>
          <a:p>
            <a:pPr lvl="1">
              <a:lnSpc>
                <a:spcPct val="130000"/>
              </a:lnSpc>
              <a:defRPr/>
            </a:pPr>
            <a:r>
              <a:rPr lang="en-US" b="1" dirty="0">
                <a:solidFill>
                  <a:schemeClr val="accent1"/>
                </a:solidFill>
                <a:latin typeface="Corbel" panose="020B0503020204020204" pitchFamily="34" charset="0"/>
              </a:rPr>
              <a:t>specially ordered for a certain use with an express written agreement </a:t>
            </a:r>
            <a:r>
              <a:rPr lang="en-US" dirty="0">
                <a:solidFill>
                  <a:schemeClr val="tx1">
                    <a:lumMod val="85000"/>
                    <a:lumOff val="15000"/>
                  </a:schemeClr>
                </a:solidFill>
                <a:latin typeface="Corbel" panose="020B0503020204020204" pitchFamily="34" charset="0"/>
              </a:rPr>
              <a:t>signed by both parties that the work is a work made for hire. </a:t>
            </a:r>
          </a:p>
          <a:p>
            <a:pPr>
              <a:lnSpc>
                <a:spcPct val="130000"/>
              </a:lnSpc>
              <a:defRPr/>
            </a:pPr>
            <a:r>
              <a:rPr lang="en-US" dirty="0">
                <a:solidFill>
                  <a:schemeClr val="tx1">
                    <a:lumMod val="85000"/>
                    <a:lumOff val="15000"/>
                  </a:schemeClr>
                </a:solidFill>
                <a:latin typeface="Corbel" panose="020B0503020204020204" pitchFamily="34" charset="0"/>
              </a:rPr>
              <a:t>Work of Authorship </a:t>
            </a:r>
            <a:r>
              <a:rPr lang="en-US" b="1" dirty="0">
                <a:solidFill>
                  <a:schemeClr val="accent1"/>
                </a:solidFill>
                <a:latin typeface="Corbel" panose="020B0503020204020204" pitchFamily="34" charset="0"/>
              </a:rPr>
              <a:t>MUST</a:t>
            </a:r>
            <a:r>
              <a:rPr lang="en-US" dirty="0">
                <a:solidFill>
                  <a:schemeClr val="tx1">
                    <a:lumMod val="85000"/>
                    <a:lumOff val="15000"/>
                  </a:schemeClr>
                </a:solidFill>
                <a:latin typeface="Corbel" panose="020B0503020204020204" pitchFamily="34" charset="0"/>
              </a:rPr>
              <a:t> be one of nine categories under the Copyright Act</a:t>
            </a:r>
          </a:p>
          <a:p>
            <a:pPr lvl="1">
              <a:lnSpc>
                <a:spcPct val="130000"/>
              </a:lnSpc>
              <a:defRPr/>
            </a:pPr>
            <a:r>
              <a:rPr lang="en-US" dirty="0">
                <a:solidFill>
                  <a:schemeClr val="tx1">
                    <a:lumMod val="85000"/>
                    <a:lumOff val="15000"/>
                  </a:schemeClr>
                </a:solidFill>
                <a:latin typeface="Corbel" panose="020B0503020204020204" pitchFamily="34" charset="0"/>
              </a:rPr>
              <a:t>Does not include music as a single work but can include collections or compilations of music</a:t>
            </a:r>
          </a:p>
          <a:p>
            <a:pPr>
              <a:lnSpc>
                <a:spcPct val="130000"/>
              </a:lnSpc>
              <a:defRPr/>
            </a:pPr>
            <a:r>
              <a:rPr lang="en-US" dirty="0">
                <a:solidFill>
                  <a:schemeClr val="tx1">
                    <a:lumMod val="85000"/>
                    <a:lumOff val="15000"/>
                  </a:schemeClr>
                </a:solidFill>
                <a:latin typeface="Corbel" panose="020B0503020204020204" pitchFamily="34" charset="0"/>
              </a:rPr>
              <a:t>In the 7th Circuit, you must sign a work for hire contract “</a:t>
            </a:r>
            <a:r>
              <a:rPr lang="en-US" b="1" dirty="0">
                <a:solidFill>
                  <a:schemeClr val="accent1"/>
                </a:solidFill>
                <a:latin typeface="Corbel" panose="020B0503020204020204" pitchFamily="34" charset="0"/>
              </a:rPr>
              <a:t>before the work commences</a:t>
            </a:r>
            <a:r>
              <a:rPr lang="en-US" dirty="0">
                <a:solidFill>
                  <a:schemeClr val="tx1">
                    <a:lumMod val="85000"/>
                    <a:lumOff val="15000"/>
                  </a:schemeClr>
                </a:solidFill>
                <a:latin typeface="Corbel" panose="020B0503020204020204" pitchFamily="34" charset="0"/>
              </a:rPr>
              <a:t>” for it to be enforceable.</a:t>
            </a:r>
          </a:p>
        </p:txBody>
      </p:sp>
      <p:pic>
        <p:nvPicPr>
          <p:cNvPr id="5" name="Picture 4">
            <a:extLst>
              <a:ext uri="{FF2B5EF4-FFF2-40B4-BE49-F238E27FC236}">
                <a16:creationId xmlns:a16="http://schemas.microsoft.com/office/drawing/2014/main" id="{A02E263F-F37B-4CD2-A739-20AD11D209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Tree>
    <p:extLst>
      <p:ext uri="{BB962C8B-B14F-4D97-AF65-F5344CB8AC3E}">
        <p14:creationId xmlns:p14="http://schemas.microsoft.com/office/powerpoint/2010/main" val="26902525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Derivatives</a:t>
            </a:r>
          </a:p>
        </p:txBody>
      </p:sp>
      <p:sp>
        <p:nvSpPr>
          <p:cNvPr id="4" name="Content Placeholder 2"/>
          <p:cNvSpPr txBox="1">
            <a:spLocks/>
          </p:cNvSpPr>
          <p:nvPr/>
        </p:nvSpPr>
        <p:spPr>
          <a:xfrm>
            <a:off x="999744" y="1825626"/>
            <a:ext cx="10354056" cy="5429939"/>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20000"/>
              </a:lnSpc>
              <a:defRPr/>
            </a:pPr>
            <a:r>
              <a:rPr lang="en-US" dirty="0">
                <a:solidFill>
                  <a:schemeClr val="tx1">
                    <a:lumMod val="85000"/>
                    <a:lumOff val="15000"/>
                  </a:schemeClr>
                </a:solidFill>
                <a:latin typeface="Corbel" panose="020B0503020204020204" pitchFamily="34" charset="0"/>
              </a:rPr>
              <a:t>A work based upon one or more preexisting works that may be recast, transformed, or adapted. Only copyrightable elements are the new and original elements. </a:t>
            </a: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C23C705C-F35C-458E-AFF3-5FE0D234C9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6" name="Rectangle 5">
            <a:extLst>
              <a:ext uri="{FF2B5EF4-FFF2-40B4-BE49-F238E27FC236}">
                <a16:creationId xmlns:a16="http://schemas.microsoft.com/office/drawing/2014/main" id="{BFBDBEE6-CE51-42CD-BB7F-36E5EF9871F6}"/>
              </a:ext>
            </a:extLst>
          </p:cNvPr>
          <p:cNvSpPr/>
          <p:nvPr/>
        </p:nvSpPr>
        <p:spPr>
          <a:xfrm>
            <a:off x="1957137" y="6488668"/>
            <a:ext cx="8277725" cy="369332"/>
          </a:xfrm>
          <a:prstGeom prst="rect">
            <a:avLst/>
          </a:prstGeom>
        </p:spPr>
        <p:txBody>
          <a:bodyPr wrap="square">
            <a:spAutoFit/>
          </a:bodyPr>
          <a:lstStyle/>
          <a:p>
            <a:pPr algn="ctr"/>
            <a:r>
              <a:rPr lang="en-US" i="1" dirty="0">
                <a:solidFill>
                  <a:schemeClr val="accent1"/>
                </a:solidFill>
                <a:latin typeface="Corbel" panose="020B0503020204020204" pitchFamily="34" charset="0"/>
              </a:rPr>
              <a:t>Copyright Compendium 801.8, 802.6</a:t>
            </a:r>
          </a:p>
        </p:txBody>
      </p:sp>
    </p:spTree>
    <p:extLst>
      <p:ext uri="{BB962C8B-B14F-4D97-AF65-F5344CB8AC3E}">
        <p14:creationId xmlns:p14="http://schemas.microsoft.com/office/powerpoint/2010/main" val="1297621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Derivative Musical Works:</a:t>
            </a:r>
            <a:br>
              <a:rPr lang="en-US" dirty="0">
                <a:latin typeface="Corbel" panose="020B0503020204020204" pitchFamily="34" charset="0"/>
              </a:rPr>
            </a:br>
            <a:r>
              <a:rPr lang="en-US" sz="3600" dirty="0">
                <a:latin typeface="Corbel" panose="020B0503020204020204" pitchFamily="34" charset="0"/>
              </a:rPr>
              <a:t>Overview</a:t>
            </a:r>
          </a:p>
        </p:txBody>
      </p:sp>
      <p:sp>
        <p:nvSpPr>
          <p:cNvPr id="4" name="Content Placeholder 2"/>
          <p:cNvSpPr txBox="1">
            <a:spLocks/>
          </p:cNvSpPr>
          <p:nvPr/>
        </p:nvSpPr>
        <p:spPr>
          <a:xfrm>
            <a:off x="999744" y="1956254"/>
            <a:ext cx="10354056" cy="4852009"/>
          </a:xfrm>
          <a:prstGeom prst="rect">
            <a:avLst/>
          </a:prstGeom>
        </p:spPr>
        <p:txBody>
          <a:bodyPr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defRPr/>
            </a:pPr>
            <a:r>
              <a:rPr lang="en-US" b="1" dirty="0">
                <a:solidFill>
                  <a:schemeClr val="accent1"/>
                </a:solidFill>
                <a:latin typeface="Corbel" panose="020B0503020204020204" pitchFamily="34" charset="0"/>
              </a:rPr>
              <a:t>Derivative Musical Work</a:t>
            </a:r>
            <a:r>
              <a:rPr lang="en-US" dirty="0">
                <a:solidFill>
                  <a:schemeClr val="tx1">
                    <a:lumMod val="85000"/>
                    <a:lumOff val="15000"/>
                  </a:schemeClr>
                </a:solidFill>
                <a:latin typeface="Corbel" panose="020B0503020204020204" pitchFamily="34" charset="0"/>
              </a:rPr>
              <a:t>: A work based upon one or more </a:t>
            </a:r>
            <a:br>
              <a:rPr lang="en-US" dirty="0">
                <a:solidFill>
                  <a:schemeClr val="tx1">
                    <a:lumMod val="85000"/>
                    <a:lumOff val="15000"/>
                  </a:schemeClr>
                </a:solidFill>
                <a:latin typeface="Corbel" panose="020B0503020204020204" pitchFamily="34" charset="0"/>
              </a:rPr>
            </a:br>
            <a:r>
              <a:rPr lang="en-US" dirty="0">
                <a:solidFill>
                  <a:schemeClr val="tx1">
                    <a:lumMod val="85000"/>
                    <a:lumOff val="15000"/>
                  </a:schemeClr>
                </a:solidFill>
                <a:latin typeface="Corbel" panose="020B0503020204020204" pitchFamily="34" charset="0"/>
              </a:rPr>
              <a:t>preexisting works. Needs sufficient new original authorship. </a:t>
            </a:r>
          </a:p>
          <a:p>
            <a:pPr>
              <a:lnSpc>
                <a:spcPct val="120000"/>
              </a:lnSpc>
              <a:defRPr/>
            </a:pPr>
            <a:endParaRPr lang="en-US" sz="1400" dirty="0">
              <a:solidFill>
                <a:schemeClr val="tx1">
                  <a:lumMod val="85000"/>
                  <a:lumOff val="15000"/>
                </a:schemeClr>
              </a:solidFill>
              <a:latin typeface="Corbel" panose="020B0503020204020204" pitchFamily="34" charset="0"/>
            </a:endParaRPr>
          </a:p>
          <a:p>
            <a:pPr>
              <a:lnSpc>
                <a:spcPct val="120000"/>
              </a:lnSpc>
              <a:defRPr/>
            </a:pPr>
            <a:r>
              <a:rPr lang="en-US" dirty="0">
                <a:solidFill>
                  <a:schemeClr val="tx1">
                    <a:lumMod val="85000"/>
                    <a:lumOff val="15000"/>
                  </a:schemeClr>
                </a:solidFill>
                <a:latin typeface="Corbel" panose="020B0503020204020204" pitchFamily="34" charset="0"/>
              </a:rPr>
              <a:t>When sufficient new harmonies or instrumentation are added, the musical arrangement can be registered as a derivative work:</a:t>
            </a:r>
          </a:p>
          <a:p>
            <a:pPr lvl="1">
              <a:lnSpc>
                <a:spcPct val="120000"/>
              </a:lnSpc>
              <a:defRPr/>
            </a:pPr>
            <a:r>
              <a:rPr lang="en-US" b="1" dirty="0">
                <a:solidFill>
                  <a:schemeClr val="accent1"/>
                </a:solidFill>
                <a:latin typeface="Corbel" panose="020B0503020204020204" pitchFamily="34" charset="0"/>
              </a:rPr>
              <a:t>Harmonization</a:t>
            </a:r>
            <a:r>
              <a:rPr lang="en-US" dirty="0">
                <a:solidFill>
                  <a:schemeClr val="tx1">
                    <a:lumMod val="85000"/>
                    <a:lumOff val="15000"/>
                  </a:schemeClr>
                </a:solidFill>
                <a:latin typeface="Corbel" panose="020B0503020204020204" pitchFamily="34" charset="0"/>
              </a:rPr>
              <a:t>: addition of chords or musical lines to a melody</a:t>
            </a:r>
          </a:p>
          <a:p>
            <a:pPr lvl="1">
              <a:lnSpc>
                <a:spcPct val="120000"/>
              </a:lnSpc>
              <a:defRPr/>
            </a:pPr>
            <a:r>
              <a:rPr lang="en-US" b="1" dirty="0">
                <a:solidFill>
                  <a:schemeClr val="accent1"/>
                </a:solidFill>
                <a:latin typeface="Corbel" panose="020B0503020204020204" pitchFamily="34" charset="0"/>
              </a:rPr>
              <a:t>Instrumentation</a:t>
            </a:r>
            <a:r>
              <a:rPr lang="en-US" dirty="0">
                <a:solidFill>
                  <a:schemeClr val="tx1">
                    <a:lumMod val="85000"/>
                    <a:lumOff val="15000"/>
                  </a:schemeClr>
                </a:solidFill>
                <a:latin typeface="Corbel" panose="020B0503020204020204" pitchFamily="34" charset="0"/>
              </a:rPr>
              <a:t>: the distribution or redistribution of harmonic elements among different instruments</a:t>
            </a:r>
          </a:p>
          <a:p>
            <a:pPr lvl="1">
              <a:lnSpc>
                <a:spcPct val="120000"/>
              </a:lnSpc>
              <a:defRPr/>
            </a:pPr>
            <a:r>
              <a:rPr lang="en-US" b="1" dirty="0">
                <a:solidFill>
                  <a:schemeClr val="accent1"/>
                </a:solidFill>
                <a:latin typeface="Corbel" panose="020B0503020204020204" pitchFamily="34" charset="0"/>
              </a:rPr>
              <a:t>Adaptation</a:t>
            </a:r>
            <a:r>
              <a:rPr lang="en-US" dirty="0">
                <a:solidFill>
                  <a:schemeClr val="tx1">
                    <a:lumMod val="85000"/>
                    <a:lumOff val="15000"/>
                  </a:schemeClr>
                </a:solidFill>
                <a:latin typeface="Corbel" panose="020B0503020204020204" pitchFamily="34" charset="0"/>
              </a:rPr>
              <a:t>: reworking of musical elements (melody, lyrics, rhythm, harmony)</a:t>
            </a:r>
          </a:p>
          <a:p>
            <a:pPr lvl="1">
              <a:lnSpc>
                <a:spcPct val="120000"/>
              </a:lnSpc>
              <a:defRPr/>
            </a:pPr>
            <a:endParaRPr lang="en-US" sz="1400" dirty="0">
              <a:solidFill>
                <a:schemeClr val="tx1">
                  <a:lumMod val="85000"/>
                  <a:lumOff val="15000"/>
                </a:schemeClr>
              </a:solidFill>
              <a:latin typeface="Corbel" panose="020B0503020204020204" pitchFamily="34" charset="0"/>
            </a:endParaRPr>
          </a:p>
          <a:p>
            <a:pPr>
              <a:lnSpc>
                <a:spcPct val="120000"/>
              </a:lnSpc>
              <a:defRPr/>
            </a:pPr>
            <a:r>
              <a:rPr lang="en-US" dirty="0">
                <a:solidFill>
                  <a:schemeClr val="tx1">
                    <a:lumMod val="85000"/>
                    <a:lumOff val="15000"/>
                  </a:schemeClr>
                </a:solidFill>
                <a:latin typeface="Corbel" panose="020B0503020204020204" pitchFamily="34" charset="0"/>
              </a:rPr>
              <a:t>Examples: a new arrangement of a musical work; new or revised song lyrics</a:t>
            </a: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EDE5DBFD-E3ED-4CB9-91DC-7C8A91A01C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Tree>
    <p:extLst>
      <p:ext uri="{BB962C8B-B14F-4D97-AF65-F5344CB8AC3E}">
        <p14:creationId xmlns:p14="http://schemas.microsoft.com/office/powerpoint/2010/main" val="772611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Song Lyrics</a:t>
            </a:r>
          </a:p>
        </p:txBody>
      </p:sp>
      <p:sp>
        <p:nvSpPr>
          <p:cNvPr id="4" name="Content Placeholder 2"/>
          <p:cNvSpPr txBox="1">
            <a:spLocks/>
          </p:cNvSpPr>
          <p:nvPr/>
        </p:nvSpPr>
        <p:spPr>
          <a:xfrm>
            <a:off x="999744" y="1825624"/>
            <a:ext cx="10776245" cy="4945879"/>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lvl="1">
              <a:lnSpc>
                <a:spcPct val="120000"/>
              </a:lnSpc>
              <a:defRPr/>
            </a:pPr>
            <a:r>
              <a:rPr lang="en-US" dirty="0">
                <a:solidFill>
                  <a:schemeClr val="tx1">
                    <a:lumMod val="85000"/>
                    <a:lumOff val="15000"/>
                  </a:schemeClr>
                </a:solidFill>
                <a:latin typeface="Corbel" panose="020B0503020204020204" pitchFamily="34" charset="0"/>
              </a:rPr>
              <a:t>A set of words, sometimes grouped into verses or choruses, that are intended to be accompanied by music</a:t>
            </a:r>
          </a:p>
          <a:p>
            <a:pPr marL="914400" lvl="2" indent="0">
              <a:lnSpc>
                <a:spcPct val="120000"/>
              </a:lnSpc>
              <a:buNone/>
              <a:defRPr/>
            </a:pPr>
            <a:endParaRPr lang="en-US" dirty="0">
              <a:solidFill>
                <a:schemeClr val="tx1">
                  <a:lumMod val="85000"/>
                  <a:lumOff val="15000"/>
                </a:schemeClr>
              </a:solidFill>
              <a:latin typeface="Corbel" panose="020B0503020204020204" pitchFamily="34" charset="0"/>
            </a:endParaRPr>
          </a:p>
          <a:p>
            <a:pPr lvl="1" indent="-457200">
              <a:lnSpc>
                <a:spcPct val="120000"/>
              </a:lnSpc>
              <a:defRPr/>
            </a:pPr>
            <a:r>
              <a:rPr lang="en-US" b="1" dirty="0">
                <a:solidFill>
                  <a:schemeClr val="accent1"/>
                </a:solidFill>
                <a:latin typeface="Corbel" panose="020B0503020204020204" pitchFamily="34" charset="0"/>
              </a:rPr>
              <a:t>Chorus</a:t>
            </a:r>
            <a:r>
              <a:rPr lang="en-US" dirty="0">
                <a:solidFill>
                  <a:schemeClr val="tx1">
                    <a:lumMod val="85000"/>
                    <a:lumOff val="15000"/>
                  </a:schemeClr>
                </a:solidFill>
                <a:latin typeface="Corbel" panose="020B0503020204020204" pitchFamily="34" charset="0"/>
              </a:rPr>
              <a:t>: a part of a song that recurs at regular intervals</a:t>
            </a:r>
          </a:p>
          <a:p>
            <a:pPr lvl="1" indent="-457200">
              <a:lnSpc>
                <a:spcPct val="120000"/>
              </a:lnSpc>
              <a:defRPr/>
            </a:pPr>
            <a:r>
              <a:rPr lang="en-US" b="1" dirty="0">
                <a:solidFill>
                  <a:schemeClr val="accent1"/>
                </a:solidFill>
                <a:latin typeface="Corbel" panose="020B0503020204020204" pitchFamily="34" charset="0"/>
              </a:rPr>
              <a:t>Verse</a:t>
            </a:r>
            <a:r>
              <a:rPr lang="en-US" dirty="0">
                <a:solidFill>
                  <a:schemeClr val="tx1">
                    <a:lumMod val="85000"/>
                    <a:lumOff val="15000"/>
                  </a:schemeClr>
                </a:solidFill>
                <a:latin typeface="Corbel" panose="020B0503020204020204" pitchFamily="34" charset="0"/>
              </a:rPr>
              <a:t>: a section of song that is often followed by a chorus</a:t>
            </a:r>
          </a:p>
          <a:p>
            <a:pPr lvl="1" indent="-457200">
              <a:lnSpc>
                <a:spcPct val="120000"/>
              </a:lnSpc>
              <a:defRPr/>
            </a:pPr>
            <a:r>
              <a:rPr lang="en-US" b="1" dirty="0">
                <a:solidFill>
                  <a:schemeClr val="accent1"/>
                </a:solidFill>
                <a:latin typeface="Corbel" panose="020B0503020204020204" pitchFamily="34" charset="0"/>
              </a:rPr>
              <a:t>Hook</a:t>
            </a:r>
            <a:r>
              <a:rPr lang="en-US" dirty="0">
                <a:solidFill>
                  <a:schemeClr val="tx1">
                    <a:lumMod val="85000"/>
                    <a:lumOff val="15000"/>
                  </a:schemeClr>
                </a:solidFill>
                <a:latin typeface="Corbel" panose="020B0503020204020204" pitchFamily="34" charset="0"/>
              </a:rPr>
              <a:t>: an entertaining musical element or clever lyrical phrase that repeats multiple times throughout a song to stick in the listener’s memory. A catchy combination of melody, lyrics, and rhythm</a:t>
            </a:r>
          </a:p>
          <a:p>
            <a:pPr lvl="1" indent="-457200">
              <a:lnSpc>
                <a:spcPct val="120000"/>
              </a:lnSpc>
              <a:defRPr/>
            </a:pPr>
            <a:r>
              <a:rPr lang="en-US" b="1" dirty="0">
                <a:solidFill>
                  <a:schemeClr val="accent1"/>
                </a:solidFill>
                <a:latin typeface="Corbel" panose="020B0503020204020204" pitchFamily="34" charset="0"/>
              </a:rPr>
              <a:t>Bridge</a:t>
            </a:r>
            <a:r>
              <a:rPr lang="en-US" dirty="0">
                <a:solidFill>
                  <a:schemeClr val="tx1">
                    <a:lumMod val="85000"/>
                    <a:lumOff val="15000"/>
                  </a:schemeClr>
                </a:solidFill>
                <a:latin typeface="Corbel" panose="020B0503020204020204" pitchFamily="34" charset="0"/>
              </a:rPr>
              <a:t>: a transitional piece of music connecting sections of a composition</a:t>
            </a:r>
            <a:endParaRPr lang="en-US" b="1" u="sng" dirty="0">
              <a:solidFill>
                <a:schemeClr val="tx1">
                  <a:lumMod val="85000"/>
                  <a:lumOff val="15000"/>
                </a:schemeClr>
              </a:solidFill>
              <a:latin typeface="Corbel" panose="020B0503020204020204" pitchFamily="34" charset="0"/>
            </a:endParaRP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2891587A-E1BC-4467-92D2-59ABA8AEB4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6" name="Rectangle 5">
            <a:extLst>
              <a:ext uri="{FF2B5EF4-FFF2-40B4-BE49-F238E27FC236}">
                <a16:creationId xmlns:a16="http://schemas.microsoft.com/office/drawing/2014/main" id="{646C1AFB-965C-47A6-A902-5384C3909AD5}"/>
              </a:ext>
            </a:extLst>
          </p:cNvPr>
          <p:cNvSpPr/>
          <p:nvPr/>
        </p:nvSpPr>
        <p:spPr>
          <a:xfrm>
            <a:off x="1957137" y="6488668"/>
            <a:ext cx="8277725" cy="369332"/>
          </a:xfrm>
          <a:prstGeom prst="rect">
            <a:avLst/>
          </a:prstGeom>
        </p:spPr>
        <p:txBody>
          <a:bodyPr wrap="square">
            <a:spAutoFit/>
          </a:bodyPr>
          <a:lstStyle/>
          <a:p>
            <a:pPr algn="ctr"/>
            <a:r>
              <a:rPr lang="en-US" i="1" dirty="0">
                <a:solidFill>
                  <a:schemeClr val="accent1"/>
                </a:solidFill>
                <a:latin typeface="Corbel" panose="020B0503020204020204" pitchFamily="34" charset="0"/>
              </a:rPr>
              <a:t>Copyright Compendium 802.3(d)</a:t>
            </a:r>
          </a:p>
        </p:txBody>
      </p:sp>
    </p:spTree>
    <p:extLst>
      <p:ext uri="{BB962C8B-B14F-4D97-AF65-F5344CB8AC3E}">
        <p14:creationId xmlns:p14="http://schemas.microsoft.com/office/powerpoint/2010/main" val="20876306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Derivative Sound Recordings:</a:t>
            </a:r>
            <a:br>
              <a:rPr lang="en-US" dirty="0">
                <a:latin typeface="Corbel" panose="020B0503020204020204" pitchFamily="34" charset="0"/>
              </a:rPr>
            </a:br>
            <a:r>
              <a:rPr lang="en-US" sz="3600" dirty="0">
                <a:latin typeface="Corbel" panose="020B0503020204020204" pitchFamily="34" charset="0"/>
              </a:rPr>
              <a:t>Overview</a:t>
            </a:r>
          </a:p>
        </p:txBody>
      </p:sp>
      <p:sp>
        <p:nvSpPr>
          <p:cNvPr id="4" name="Content Placeholder 2"/>
          <p:cNvSpPr txBox="1">
            <a:spLocks/>
          </p:cNvSpPr>
          <p:nvPr/>
        </p:nvSpPr>
        <p:spPr>
          <a:xfrm>
            <a:off x="999744" y="1937590"/>
            <a:ext cx="11192256" cy="4852012"/>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defRPr/>
            </a:pPr>
            <a:r>
              <a:rPr lang="en-US" b="1" dirty="0">
                <a:solidFill>
                  <a:schemeClr val="accent1"/>
                </a:solidFill>
                <a:latin typeface="Corbel" panose="020B0503020204020204" pitchFamily="34" charset="0"/>
              </a:rPr>
              <a:t>Derivative Sound Recording</a:t>
            </a:r>
            <a:r>
              <a:rPr lang="en-US" dirty="0">
                <a:solidFill>
                  <a:schemeClr val="tx1">
                    <a:lumMod val="85000"/>
                    <a:lumOff val="15000"/>
                  </a:schemeClr>
                </a:solidFill>
                <a:latin typeface="Corbel" panose="020B0503020204020204" pitchFamily="34" charset="0"/>
              </a:rPr>
              <a:t>: A sound recording that is based on preexisting sounds that have been rearranged, remixed, or otherwise altered in sequence or quality</a:t>
            </a:r>
          </a:p>
          <a:p>
            <a:pPr lvl="1">
              <a:lnSpc>
                <a:spcPct val="120000"/>
              </a:lnSpc>
              <a:defRPr/>
            </a:pPr>
            <a:r>
              <a:rPr lang="en-US" b="1" dirty="0">
                <a:solidFill>
                  <a:schemeClr val="accent1"/>
                </a:solidFill>
                <a:latin typeface="Corbel" panose="020B0503020204020204" pitchFamily="34" charset="0"/>
              </a:rPr>
              <a:t>Remix</a:t>
            </a:r>
            <a:r>
              <a:rPr lang="en-US" dirty="0">
                <a:solidFill>
                  <a:schemeClr val="tx1">
                    <a:lumMod val="85000"/>
                    <a:lumOff val="15000"/>
                  </a:schemeClr>
                </a:solidFill>
                <a:latin typeface="Corbel" panose="020B0503020204020204" pitchFamily="34" charset="0"/>
              </a:rPr>
              <a:t>: A recombination of audio tracks from a preexisting sound recording.</a:t>
            </a:r>
          </a:p>
          <a:p>
            <a:pPr lvl="1">
              <a:lnSpc>
                <a:spcPct val="120000"/>
              </a:lnSpc>
              <a:defRPr/>
            </a:pPr>
            <a:r>
              <a:rPr lang="en-US" b="1" dirty="0">
                <a:solidFill>
                  <a:schemeClr val="accent1"/>
                </a:solidFill>
                <a:latin typeface="Corbel" panose="020B0503020204020204" pitchFamily="34" charset="0"/>
              </a:rPr>
              <a:t>Sampling</a:t>
            </a:r>
            <a:r>
              <a:rPr lang="en-US" dirty="0">
                <a:solidFill>
                  <a:schemeClr val="tx1">
                    <a:lumMod val="85000"/>
                    <a:lumOff val="15000"/>
                  </a:schemeClr>
                </a:solidFill>
                <a:latin typeface="Corbel" panose="020B0503020204020204" pitchFamily="34" charset="0"/>
              </a:rPr>
              <a:t>: The incorporation of a fragment or snippet from a preexisting track into a new track. </a:t>
            </a:r>
          </a:p>
          <a:p>
            <a:pPr lvl="1">
              <a:lnSpc>
                <a:spcPct val="120000"/>
              </a:lnSpc>
              <a:defRPr/>
            </a:pPr>
            <a:r>
              <a:rPr lang="en-US" b="1" dirty="0">
                <a:solidFill>
                  <a:schemeClr val="accent1"/>
                </a:solidFill>
                <a:latin typeface="Corbel" panose="020B0503020204020204" pitchFamily="34" charset="0"/>
              </a:rPr>
              <a:t>Mashups</a:t>
            </a:r>
            <a:r>
              <a:rPr lang="en-US" dirty="0">
                <a:solidFill>
                  <a:schemeClr val="tx1">
                    <a:lumMod val="85000"/>
                    <a:lumOff val="15000"/>
                  </a:schemeClr>
                </a:solidFill>
                <a:latin typeface="Corbel" panose="020B0503020204020204" pitchFamily="34" charset="0"/>
              </a:rPr>
              <a:t>: A track formed by combining elements from two or more preexisting works.</a:t>
            </a:r>
          </a:p>
          <a:p>
            <a:pPr lvl="1">
              <a:lnSpc>
                <a:spcPct val="120000"/>
              </a:lnSpc>
              <a:defRPr/>
            </a:pPr>
            <a:r>
              <a:rPr lang="en-US" b="1" dirty="0">
                <a:solidFill>
                  <a:schemeClr val="accent1"/>
                </a:solidFill>
                <a:latin typeface="Corbel" panose="020B0503020204020204" pitchFamily="34" charset="0"/>
              </a:rPr>
              <a:t>Mixtapes</a:t>
            </a:r>
            <a:r>
              <a:rPr lang="en-US" dirty="0">
                <a:solidFill>
                  <a:schemeClr val="tx1">
                    <a:lumMod val="85000"/>
                    <a:lumOff val="15000"/>
                  </a:schemeClr>
                </a:solidFill>
                <a:latin typeface="Corbel" panose="020B0503020204020204" pitchFamily="34" charset="0"/>
              </a:rPr>
              <a:t>: A compilation of preexisting tracks.</a:t>
            </a: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18DBD5D0-2D88-468C-9D6A-4E29371408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6" name="Rectangle 5">
            <a:extLst>
              <a:ext uri="{FF2B5EF4-FFF2-40B4-BE49-F238E27FC236}">
                <a16:creationId xmlns:a16="http://schemas.microsoft.com/office/drawing/2014/main" id="{14D1F940-087F-4762-9E8E-C10E78FE18EF}"/>
              </a:ext>
            </a:extLst>
          </p:cNvPr>
          <p:cNvSpPr/>
          <p:nvPr/>
        </p:nvSpPr>
        <p:spPr>
          <a:xfrm>
            <a:off x="1957137" y="6488668"/>
            <a:ext cx="8277725" cy="369332"/>
          </a:xfrm>
          <a:prstGeom prst="rect">
            <a:avLst/>
          </a:prstGeom>
        </p:spPr>
        <p:txBody>
          <a:bodyPr wrap="square">
            <a:spAutoFit/>
          </a:bodyPr>
          <a:lstStyle/>
          <a:p>
            <a:pPr algn="ctr"/>
            <a:r>
              <a:rPr lang="en-US" i="1" dirty="0">
                <a:solidFill>
                  <a:schemeClr val="accent1"/>
                </a:solidFill>
                <a:latin typeface="Corbel" panose="020B0503020204020204" pitchFamily="34" charset="0"/>
              </a:rPr>
              <a:t>Copyright Compendium 803.6</a:t>
            </a:r>
          </a:p>
        </p:txBody>
      </p:sp>
    </p:spTree>
    <p:extLst>
      <p:ext uri="{BB962C8B-B14F-4D97-AF65-F5344CB8AC3E}">
        <p14:creationId xmlns:p14="http://schemas.microsoft.com/office/powerpoint/2010/main" val="14270321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Derivative Sound Recordings:</a:t>
            </a:r>
            <a:br>
              <a:rPr lang="en-US" dirty="0">
                <a:latin typeface="Corbel" panose="020B0503020204020204" pitchFamily="34" charset="0"/>
              </a:rPr>
            </a:br>
            <a:r>
              <a:rPr lang="en-US" sz="3600" dirty="0">
                <a:latin typeface="Corbel" panose="020B0503020204020204" pitchFamily="34" charset="0"/>
              </a:rPr>
              <a:t>Copyrightable Authorship</a:t>
            </a:r>
          </a:p>
        </p:txBody>
      </p:sp>
      <p:sp>
        <p:nvSpPr>
          <p:cNvPr id="4" name="Content Placeholder 2"/>
          <p:cNvSpPr txBox="1">
            <a:spLocks/>
          </p:cNvSpPr>
          <p:nvPr/>
        </p:nvSpPr>
        <p:spPr>
          <a:xfrm>
            <a:off x="999744" y="1825624"/>
            <a:ext cx="10354056" cy="47938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20000"/>
              </a:lnSpc>
              <a:defRPr/>
            </a:pPr>
            <a:r>
              <a:rPr lang="en-US" dirty="0">
                <a:solidFill>
                  <a:schemeClr val="tx1">
                    <a:lumMod val="85000"/>
                    <a:lumOff val="15000"/>
                  </a:schemeClr>
                </a:solidFill>
                <a:latin typeface="Corbel" panose="020B0503020204020204" pitchFamily="34" charset="0"/>
              </a:rPr>
              <a:t>To be registrable, a derivative sound recording must contain a sufficient amount of new, creative sound recording authorship</a:t>
            </a:r>
          </a:p>
          <a:p>
            <a:pPr>
              <a:lnSpc>
                <a:spcPct val="120000"/>
              </a:lnSpc>
              <a:defRPr/>
            </a:pPr>
            <a:endParaRPr lang="en-US" sz="1000" dirty="0">
              <a:solidFill>
                <a:schemeClr val="tx1">
                  <a:lumMod val="85000"/>
                  <a:lumOff val="15000"/>
                </a:schemeClr>
              </a:solidFill>
              <a:latin typeface="Corbel" panose="020B0503020204020204" pitchFamily="34" charset="0"/>
            </a:endParaRPr>
          </a:p>
          <a:p>
            <a:pPr>
              <a:lnSpc>
                <a:spcPct val="120000"/>
              </a:lnSpc>
              <a:defRPr/>
            </a:pPr>
            <a:r>
              <a:rPr lang="en-US" dirty="0">
                <a:solidFill>
                  <a:schemeClr val="tx1">
                    <a:lumMod val="85000"/>
                    <a:lumOff val="15000"/>
                  </a:schemeClr>
                </a:solidFill>
                <a:latin typeface="Corbel" panose="020B0503020204020204" pitchFamily="34" charset="0"/>
              </a:rPr>
              <a:t>A </a:t>
            </a:r>
            <a:r>
              <a:rPr lang="en-US" b="1" dirty="0">
                <a:solidFill>
                  <a:schemeClr val="accent1"/>
                </a:solidFill>
                <a:latin typeface="Corbel" panose="020B0503020204020204" pitchFamily="34" charset="0"/>
              </a:rPr>
              <a:t>sound-alike</a:t>
            </a:r>
            <a:r>
              <a:rPr lang="en-US" dirty="0">
                <a:solidFill>
                  <a:schemeClr val="tx1">
                    <a:lumMod val="85000"/>
                    <a:lumOff val="15000"/>
                  </a:schemeClr>
                </a:solidFill>
                <a:latin typeface="Corbel" panose="020B0503020204020204" pitchFamily="34" charset="0"/>
              </a:rPr>
              <a:t> recording is not copyrightable unless it contains new, original and sufficiently creative authorship to support a new registration</a:t>
            </a: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C2C0A1A3-1810-4D1F-BBD3-CABB0EE104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6" name="Rectangle 5">
            <a:extLst>
              <a:ext uri="{FF2B5EF4-FFF2-40B4-BE49-F238E27FC236}">
                <a16:creationId xmlns:a16="http://schemas.microsoft.com/office/drawing/2014/main" id="{AEFFB79D-026B-415B-85B0-45377F9205E7}"/>
              </a:ext>
            </a:extLst>
          </p:cNvPr>
          <p:cNvSpPr/>
          <p:nvPr/>
        </p:nvSpPr>
        <p:spPr>
          <a:xfrm>
            <a:off x="1957137" y="6488668"/>
            <a:ext cx="8277725" cy="369332"/>
          </a:xfrm>
          <a:prstGeom prst="rect">
            <a:avLst/>
          </a:prstGeom>
        </p:spPr>
        <p:txBody>
          <a:bodyPr wrap="square">
            <a:spAutoFit/>
          </a:bodyPr>
          <a:lstStyle/>
          <a:p>
            <a:pPr algn="ctr"/>
            <a:r>
              <a:rPr lang="en-US" i="1" dirty="0">
                <a:solidFill>
                  <a:schemeClr val="accent1"/>
                </a:solidFill>
                <a:latin typeface="Corbel" panose="020B0503020204020204" pitchFamily="34" charset="0"/>
              </a:rPr>
              <a:t>Copyright Compendium 803.6</a:t>
            </a:r>
          </a:p>
        </p:txBody>
      </p:sp>
    </p:spTree>
    <p:extLst>
      <p:ext uri="{BB962C8B-B14F-4D97-AF65-F5344CB8AC3E}">
        <p14:creationId xmlns:p14="http://schemas.microsoft.com/office/powerpoint/2010/main" val="36847886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Compilations</a:t>
            </a:r>
          </a:p>
        </p:txBody>
      </p:sp>
      <p:sp>
        <p:nvSpPr>
          <p:cNvPr id="4" name="Content Placeholder 2"/>
          <p:cNvSpPr txBox="1">
            <a:spLocks/>
          </p:cNvSpPr>
          <p:nvPr/>
        </p:nvSpPr>
        <p:spPr>
          <a:xfrm>
            <a:off x="999744" y="1825624"/>
            <a:ext cx="10354056" cy="47938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20000"/>
              </a:lnSpc>
              <a:defRPr/>
            </a:pPr>
            <a:r>
              <a:rPr lang="en-US" dirty="0">
                <a:solidFill>
                  <a:schemeClr val="tx1">
                    <a:lumMod val="85000"/>
                    <a:lumOff val="15000"/>
                  </a:schemeClr>
                </a:solidFill>
                <a:latin typeface="Corbel" panose="020B0503020204020204" pitchFamily="34" charset="0"/>
              </a:rPr>
              <a:t>Works formed by the collection and assembling of preexisting materials or of data that are selected, coordinated, or arranged in such a way that the resulting work as a whole constitutes an original work of authorship.</a:t>
            </a: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F4CA7500-9308-4EE9-99D5-C33143410B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6" name="Rectangle 5">
            <a:extLst>
              <a:ext uri="{FF2B5EF4-FFF2-40B4-BE49-F238E27FC236}">
                <a16:creationId xmlns:a16="http://schemas.microsoft.com/office/drawing/2014/main" id="{28206B79-C3AC-4A4B-BC6B-5FA43CD9FE78}"/>
              </a:ext>
            </a:extLst>
          </p:cNvPr>
          <p:cNvSpPr/>
          <p:nvPr/>
        </p:nvSpPr>
        <p:spPr>
          <a:xfrm>
            <a:off x="1957137" y="6488668"/>
            <a:ext cx="8277725" cy="369332"/>
          </a:xfrm>
          <a:prstGeom prst="rect">
            <a:avLst/>
          </a:prstGeom>
        </p:spPr>
        <p:txBody>
          <a:bodyPr wrap="square">
            <a:spAutoFit/>
          </a:bodyPr>
          <a:lstStyle/>
          <a:p>
            <a:pPr algn="ctr"/>
            <a:r>
              <a:rPr lang="en-US" i="1" dirty="0">
                <a:solidFill>
                  <a:schemeClr val="accent1"/>
                </a:solidFill>
                <a:latin typeface="Corbel" panose="020B0503020204020204" pitchFamily="34" charset="0"/>
              </a:rPr>
              <a:t>Copyright Compendium 801.9</a:t>
            </a:r>
          </a:p>
        </p:txBody>
      </p:sp>
    </p:spTree>
    <p:extLst>
      <p:ext uri="{BB962C8B-B14F-4D97-AF65-F5344CB8AC3E}">
        <p14:creationId xmlns:p14="http://schemas.microsoft.com/office/powerpoint/2010/main" val="20870629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Collective Works</a:t>
            </a:r>
          </a:p>
        </p:txBody>
      </p:sp>
      <p:sp>
        <p:nvSpPr>
          <p:cNvPr id="4" name="Content Placeholder 2"/>
          <p:cNvSpPr txBox="1">
            <a:spLocks/>
          </p:cNvSpPr>
          <p:nvPr/>
        </p:nvSpPr>
        <p:spPr>
          <a:xfrm>
            <a:off x="999744" y="1825624"/>
            <a:ext cx="10354056" cy="47938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20000"/>
              </a:lnSpc>
              <a:defRPr/>
            </a:pPr>
            <a:r>
              <a:rPr lang="en-US" dirty="0">
                <a:solidFill>
                  <a:schemeClr val="tx1">
                    <a:lumMod val="85000"/>
                    <a:lumOff val="15000"/>
                  </a:schemeClr>
                </a:solidFill>
                <a:latin typeface="Corbel" panose="020B0503020204020204" pitchFamily="34" charset="0"/>
              </a:rPr>
              <a:t>A work in which a number of contributions, consisting of separate and independent works in themselves, are assembled into a collective whole</a:t>
            </a: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7A4483C1-3237-4155-B96E-B2C3034279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6" name="Rectangle 5">
            <a:extLst>
              <a:ext uri="{FF2B5EF4-FFF2-40B4-BE49-F238E27FC236}">
                <a16:creationId xmlns:a16="http://schemas.microsoft.com/office/drawing/2014/main" id="{1ABC8322-637B-4008-8C9C-E3FA822A5C16}"/>
              </a:ext>
            </a:extLst>
          </p:cNvPr>
          <p:cNvSpPr/>
          <p:nvPr/>
        </p:nvSpPr>
        <p:spPr>
          <a:xfrm>
            <a:off x="1957137" y="6488668"/>
            <a:ext cx="8277725" cy="369332"/>
          </a:xfrm>
          <a:prstGeom prst="rect">
            <a:avLst/>
          </a:prstGeom>
        </p:spPr>
        <p:txBody>
          <a:bodyPr wrap="square">
            <a:spAutoFit/>
          </a:bodyPr>
          <a:lstStyle/>
          <a:p>
            <a:pPr algn="ctr"/>
            <a:r>
              <a:rPr lang="en-US" i="1" dirty="0">
                <a:solidFill>
                  <a:schemeClr val="accent1"/>
                </a:solidFill>
                <a:latin typeface="Corbel" panose="020B0503020204020204" pitchFamily="34" charset="0"/>
              </a:rPr>
              <a:t>Copyright Compendium 801.10 and 509</a:t>
            </a:r>
          </a:p>
        </p:txBody>
      </p:sp>
    </p:spTree>
    <p:extLst>
      <p:ext uri="{BB962C8B-B14F-4D97-AF65-F5344CB8AC3E}">
        <p14:creationId xmlns:p14="http://schemas.microsoft.com/office/powerpoint/2010/main" val="40326207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Songwriting Income</a:t>
            </a:r>
          </a:p>
        </p:txBody>
      </p:sp>
      <p:sp>
        <p:nvSpPr>
          <p:cNvPr id="4" name="Content Placeholder 2"/>
          <p:cNvSpPr txBox="1">
            <a:spLocks/>
          </p:cNvSpPr>
          <p:nvPr/>
        </p:nvSpPr>
        <p:spPr>
          <a:xfrm>
            <a:off x="999744" y="1825624"/>
            <a:ext cx="11192256" cy="47938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20000"/>
              </a:lnSpc>
              <a:defRPr/>
            </a:pPr>
            <a:r>
              <a:rPr lang="en-US" dirty="0">
                <a:solidFill>
                  <a:schemeClr val="tx1">
                    <a:lumMod val="85000"/>
                    <a:lumOff val="15000"/>
                  </a:schemeClr>
                </a:solidFill>
                <a:latin typeface="Corbel" panose="020B0503020204020204" pitchFamily="34" charset="0"/>
              </a:rPr>
              <a:t>Licensing</a:t>
            </a:r>
          </a:p>
          <a:p>
            <a:pPr lvl="1">
              <a:lnSpc>
                <a:spcPct val="120000"/>
              </a:lnSpc>
              <a:defRPr/>
            </a:pPr>
            <a:r>
              <a:rPr lang="en-US" dirty="0">
                <a:solidFill>
                  <a:schemeClr val="tx1">
                    <a:lumMod val="85000"/>
                    <a:lumOff val="15000"/>
                  </a:schemeClr>
                </a:solidFill>
                <a:latin typeface="Corbel" panose="020B0503020204020204" pitchFamily="34" charset="0"/>
              </a:rPr>
              <a:t>Mechanical (Compulsory) License</a:t>
            </a:r>
          </a:p>
          <a:p>
            <a:pPr lvl="1">
              <a:lnSpc>
                <a:spcPct val="120000"/>
              </a:lnSpc>
              <a:defRPr/>
            </a:pPr>
            <a:r>
              <a:rPr lang="en-US" dirty="0">
                <a:solidFill>
                  <a:schemeClr val="tx1">
                    <a:lumMod val="85000"/>
                    <a:lumOff val="15000"/>
                  </a:schemeClr>
                </a:solidFill>
                <a:latin typeface="Corbel" panose="020B0503020204020204" pitchFamily="34" charset="0"/>
              </a:rPr>
              <a:t>Synchronization License</a:t>
            </a:r>
          </a:p>
          <a:p>
            <a:pPr lvl="1">
              <a:lnSpc>
                <a:spcPct val="120000"/>
              </a:lnSpc>
              <a:defRPr/>
            </a:pPr>
            <a:r>
              <a:rPr lang="en-US" dirty="0">
                <a:solidFill>
                  <a:schemeClr val="tx1">
                    <a:lumMod val="85000"/>
                    <a:lumOff val="15000"/>
                  </a:schemeClr>
                </a:solidFill>
                <a:latin typeface="Corbel" panose="020B0503020204020204" pitchFamily="34" charset="0"/>
              </a:rPr>
              <a:t>Public Performance License</a:t>
            </a:r>
          </a:p>
          <a:p>
            <a:pPr lvl="2">
              <a:lnSpc>
                <a:spcPct val="120000"/>
              </a:lnSpc>
              <a:defRPr/>
            </a:pPr>
            <a:r>
              <a:rPr lang="en-US" dirty="0">
                <a:solidFill>
                  <a:schemeClr val="tx1">
                    <a:lumMod val="85000"/>
                    <a:lumOff val="15000"/>
                  </a:schemeClr>
                </a:solidFill>
                <a:latin typeface="Corbel" panose="020B0503020204020204" pitchFamily="34" charset="0"/>
              </a:rPr>
              <a:t>PROs: ASCAP, BMI, SEASAC, GMR</a:t>
            </a: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26DFEA53-F3B4-4B12-A254-CC319B04E7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Tree>
    <p:extLst>
      <p:ext uri="{BB962C8B-B14F-4D97-AF65-F5344CB8AC3E}">
        <p14:creationId xmlns:p14="http://schemas.microsoft.com/office/powerpoint/2010/main" val="8368890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Beat Makers	</a:t>
            </a:r>
          </a:p>
        </p:txBody>
      </p:sp>
      <p:sp>
        <p:nvSpPr>
          <p:cNvPr id="4" name="Content Placeholder 2"/>
          <p:cNvSpPr txBox="1">
            <a:spLocks/>
          </p:cNvSpPr>
          <p:nvPr/>
        </p:nvSpPr>
        <p:spPr>
          <a:xfrm>
            <a:off x="999744" y="1825624"/>
            <a:ext cx="10354056" cy="47938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20000"/>
              </a:lnSpc>
              <a:defRPr/>
            </a:pPr>
            <a:r>
              <a:rPr lang="en-US" dirty="0">
                <a:solidFill>
                  <a:schemeClr val="tx1">
                    <a:lumMod val="85000"/>
                    <a:lumOff val="15000"/>
                  </a:schemeClr>
                </a:solidFill>
                <a:latin typeface="Corbel" panose="020B0503020204020204" pitchFamily="34" charset="0"/>
              </a:rPr>
              <a:t>A </a:t>
            </a:r>
            <a:r>
              <a:rPr lang="en-US" b="1" dirty="0">
                <a:solidFill>
                  <a:schemeClr val="accent1"/>
                </a:solidFill>
                <a:latin typeface="Corbel" panose="020B0503020204020204" pitchFamily="34" charset="0"/>
              </a:rPr>
              <a:t>beat maker </a:t>
            </a:r>
            <a:r>
              <a:rPr lang="en-US" dirty="0">
                <a:solidFill>
                  <a:schemeClr val="tx1">
                    <a:lumMod val="85000"/>
                    <a:lumOff val="15000"/>
                  </a:schemeClr>
                </a:solidFill>
                <a:latin typeface="Corbel" panose="020B0503020204020204" pitchFamily="34" charset="0"/>
              </a:rPr>
              <a:t>is someone who makes beats and sells them to artists who then arrange the beat and other musical components to make a song</a:t>
            </a:r>
          </a:p>
          <a:p>
            <a:pPr lvl="1">
              <a:lnSpc>
                <a:spcPct val="120000"/>
              </a:lnSpc>
              <a:defRPr/>
            </a:pPr>
            <a:r>
              <a:rPr lang="en-US" dirty="0">
                <a:solidFill>
                  <a:schemeClr val="tx1">
                    <a:lumMod val="85000"/>
                    <a:lumOff val="15000"/>
                  </a:schemeClr>
                </a:solidFill>
                <a:latin typeface="Corbel" panose="020B0503020204020204" pitchFamily="34" charset="0"/>
              </a:rPr>
              <a:t>Beats are usually genre-specific: hip-hop, rap, R&amp;B, etc.</a:t>
            </a:r>
          </a:p>
          <a:p>
            <a:pPr>
              <a:lnSpc>
                <a:spcPct val="120000"/>
              </a:lnSpc>
              <a:defRPr/>
            </a:pPr>
            <a:r>
              <a:rPr lang="en-US" b="1" dirty="0">
                <a:solidFill>
                  <a:schemeClr val="accent1"/>
                </a:solidFill>
                <a:latin typeface="Corbel" panose="020B0503020204020204" pitchFamily="34" charset="0"/>
              </a:rPr>
              <a:t>Songwriter</a:t>
            </a:r>
            <a:r>
              <a:rPr lang="en-US" dirty="0">
                <a:solidFill>
                  <a:schemeClr val="tx1">
                    <a:lumMod val="85000"/>
                    <a:lumOff val="15000"/>
                  </a:schemeClr>
                </a:solidFill>
                <a:latin typeface="Corbel" panose="020B0503020204020204" pitchFamily="34" charset="0"/>
              </a:rPr>
              <a:t>: a person who writes popular songs or music</a:t>
            </a: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719E9E89-37A7-4ED0-BC99-A0E8F7735B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Tree>
    <p:extLst>
      <p:ext uri="{BB962C8B-B14F-4D97-AF65-F5344CB8AC3E}">
        <p14:creationId xmlns:p14="http://schemas.microsoft.com/office/powerpoint/2010/main" val="24654518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Producers</a:t>
            </a:r>
          </a:p>
        </p:txBody>
      </p:sp>
      <p:sp>
        <p:nvSpPr>
          <p:cNvPr id="4" name="Content Placeholder 2"/>
          <p:cNvSpPr txBox="1">
            <a:spLocks/>
          </p:cNvSpPr>
          <p:nvPr/>
        </p:nvSpPr>
        <p:spPr>
          <a:xfrm>
            <a:off x="999744" y="1825624"/>
            <a:ext cx="11016314" cy="4793837"/>
          </a:xfrm>
          <a:prstGeom prst="rect">
            <a:avLst/>
          </a:prstGeom>
        </p:spPr>
        <p:txBody>
          <a:bodyPr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a:lnSpc>
                <a:spcPct val="120000"/>
              </a:lnSpc>
              <a:defRPr/>
            </a:pPr>
            <a:r>
              <a:rPr lang="en-US" dirty="0">
                <a:solidFill>
                  <a:schemeClr val="tx1">
                    <a:lumMod val="85000"/>
                    <a:lumOff val="15000"/>
                  </a:schemeClr>
                </a:solidFill>
                <a:latin typeface="Corbel" panose="020B0503020204020204" pitchFamily="34" charset="0"/>
              </a:rPr>
              <a:t>Producer produces, records, and mixes the masters.</a:t>
            </a:r>
          </a:p>
          <a:p>
            <a:pPr>
              <a:lnSpc>
                <a:spcPct val="120000"/>
              </a:lnSpc>
              <a:defRPr/>
            </a:pPr>
            <a:r>
              <a:rPr lang="en-US" dirty="0">
                <a:solidFill>
                  <a:schemeClr val="tx1">
                    <a:lumMod val="85000"/>
                    <a:lumOff val="15000"/>
                  </a:schemeClr>
                </a:solidFill>
                <a:latin typeface="Corbel" panose="020B0503020204020204" pitchFamily="34" charset="0"/>
              </a:rPr>
              <a:t>Supervise the music project by controlling recording sessions, offer suggestions to song arrangements, and put ideas from musicians and beat makers into play. </a:t>
            </a:r>
          </a:p>
          <a:p>
            <a:pPr>
              <a:lnSpc>
                <a:spcPct val="120000"/>
              </a:lnSpc>
              <a:defRPr/>
            </a:pPr>
            <a:r>
              <a:rPr lang="en-US" dirty="0">
                <a:solidFill>
                  <a:schemeClr val="tx1">
                    <a:lumMod val="85000"/>
                    <a:lumOff val="15000"/>
                  </a:schemeClr>
                </a:solidFill>
                <a:latin typeface="Corbel" panose="020B0503020204020204" pitchFamily="34" charset="0"/>
              </a:rPr>
              <a:t>Producers also uses best efforts to secure a record label or distribution agreement for the artist.</a:t>
            </a:r>
          </a:p>
          <a:p>
            <a:pPr>
              <a:lnSpc>
                <a:spcPct val="120000"/>
              </a:lnSpc>
              <a:defRPr/>
            </a:pPr>
            <a:r>
              <a:rPr lang="en-US" dirty="0">
                <a:solidFill>
                  <a:schemeClr val="tx1">
                    <a:lumMod val="85000"/>
                    <a:lumOff val="15000"/>
                  </a:schemeClr>
                </a:solidFill>
                <a:latin typeface="Corbel" panose="020B0503020204020204" pitchFamily="34" charset="0"/>
              </a:rPr>
              <a:t>Will expect a % of any advances in income in connection with the secured contract. </a:t>
            </a: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C27530C9-63FB-40B4-A6E8-F10A6526C0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Tree>
    <p:extLst>
      <p:ext uri="{BB962C8B-B14F-4D97-AF65-F5344CB8AC3E}">
        <p14:creationId xmlns:p14="http://schemas.microsoft.com/office/powerpoint/2010/main" val="4385596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Producer Agreements</a:t>
            </a:r>
            <a:endParaRPr lang="en-US" sz="3600" dirty="0">
              <a:latin typeface="Corbel" panose="020B0503020204020204" pitchFamily="34" charset="0"/>
            </a:endParaRPr>
          </a:p>
        </p:txBody>
      </p:sp>
      <p:sp>
        <p:nvSpPr>
          <p:cNvPr id="4" name="Content Placeholder 2"/>
          <p:cNvSpPr txBox="1">
            <a:spLocks/>
          </p:cNvSpPr>
          <p:nvPr/>
        </p:nvSpPr>
        <p:spPr>
          <a:xfrm>
            <a:off x="999744" y="2105541"/>
            <a:ext cx="10251235" cy="4532314"/>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dirty="0">
                <a:solidFill>
                  <a:schemeClr val="tx1">
                    <a:lumMod val="85000"/>
                    <a:lumOff val="15000"/>
                  </a:schemeClr>
                </a:solidFill>
                <a:latin typeface="Corbel" panose="020B0503020204020204" pitchFamily="34" charset="0"/>
              </a:rPr>
              <a:t>Treat the contributions of the producer in the same manner as the contributions of a recording artist</a:t>
            </a:r>
          </a:p>
          <a:p>
            <a:pPr>
              <a:defRPr/>
            </a:pPr>
            <a:endParaRPr lang="en-US" dirty="0">
              <a:solidFill>
                <a:schemeClr val="tx1">
                  <a:lumMod val="85000"/>
                  <a:lumOff val="15000"/>
                </a:schemeClr>
              </a:solidFill>
              <a:latin typeface="Corbel" panose="020B0503020204020204" pitchFamily="34" charset="0"/>
            </a:endParaRPr>
          </a:p>
          <a:p>
            <a:pPr>
              <a:defRPr/>
            </a:pPr>
            <a:r>
              <a:rPr lang="en-US" dirty="0">
                <a:solidFill>
                  <a:schemeClr val="tx1">
                    <a:lumMod val="85000"/>
                    <a:lumOff val="15000"/>
                  </a:schemeClr>
                </a:solidFill>
                <a:latin typeface="Corbel" panose="020B0503020204020204" pitchFamily="34" charset="0"/>
              </a:rPr>
              <a:t>The contributions may need to be defined as works made for hire, or assigned to the artist or record company</a:t>
            </a:r>
          </a:p>
          <a:p>
            <a:pPr>
              <a:defRPr/>
            </a:pPr>
            <a:endParaRPr lang="en-US" dirty="0">
              <a:solidFill>
                <a:schemeClr val="tx1">
                  <a:lumMod val="85000"/>
                  <a:lumOff val="15000"/>
                </a:schemeClr>
              </a:solidFill>
              <a:latin typeface="Corbel" panose="020B0503020204020204" pitchFamily="34" charset="0"/>
            </a:endParaRPr>
          </a:p>
          <a:p>
            <a:pPr>
              <a:defRPr/>
            </a:pPr>
            <a:r>
              <a:rPr lang="en-US" dirty="0">
                <a:solidFill>
                  <a:schemeClr val="tx1">
                    <a:lumMod val="85000"/>
                    <a:lumOff val="15000"/>
                  </a:schemeClr>
                </a:solidFill>
                <a:latin typeface="Corbel" panose="020B0503020204020204" pitchFamily="34" charset="0"/>
              </a:rPr>
              <a:t>Producer’s role in the production of the sound recording is copyrightable</a:t>
            </a:r>
          </a:p>
          <a:p>
            <a:pPr lvl="1">
              <a:defRPr/>
            </a:pPr>
            <a:r>
              <a:rPr lang="en-US" dirty="0">
                <a:solidFill>
                  <a:schemeClr val="tx1">
                    <a:lumMod val="85000"/>
                    <a:lumOff val="15000"/>
                  </a:schemeClr>
                </a:solidFill>
                <a:latin typeface="Corbel" panose="020B0503020204020204" pitchFamily="34" charset="0"/>
              </a:rPr>
              <a:t>Without a written agreement, the Producer will be at least a co-owner of the copyright in the sound recording</a:t>
            </a: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EF6C0A1E-C1F1-45FE-B075-E023FBC75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6" name="Rectangle 5">
            <a:extLst>
              <a:ext uri="{FF2B5EF4-FFF2-40B4-BE49-F238E27FC236}">
                <a16:creationId xmlns:a16="http://schemas.microsoft.com/office/drawing/2014/main" id="{8AAB7213-3338-4DDA-8E39-00208F79AE8D}"/>
              </a:ext>
            </a:extLst>
          </p:cNvPr>
          <p:cNvSpPr/>
          <p:nvPr/>
        </p:nvSpPr>
        <p:spPr>
          <a:xfrm>
            <a:off x="1957137" y="6488668"/>
            <a:ext cx="8277725" cy="369332"/>
          </a:xfrm>
          <a:prstGeom prst="rect">
            <a:avLst/>
          </a:prstGeom>
        </p:spPr>
        <p:txBody>
          <a:bodyPr wrap="square">
            <a:spAutoFit/>
          </a:bodyPr>
          <a:lstStyle/>
          <a:p>
            <a:pPr algn="ctr"/>
            <a:r>
              <a:rPr lang="en-US" i="1" dirty="0">
                <a:solidFill>
                  <a:schemeClr val="accent1"/>
                </a:solidFill>
                <a:latin typeface="Corbel" panose="020B0503020204020204" pitchFamily="34" charset="0"/>
              </a:rPr>
              <a:t>Model Producer’s Agreement</a:t>
            </a:r>
          </a:p>
        </p:txBody>
      </p:sp>
    </p:spTree>
    <p:extLst>
      <p:ext uri="{BB962C8B-B14F-4D97-AF65-F5344CB8AC3E}">
        <p14:creationId xmlns:p14="http://schemas.microsoft.com/office/powerpoint/2010/main" val="35843791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Split Sheets</a:t>
            </a:r>
          </a:p>
        </p:txBody>
      </p:sp>
      <p:sp>
        <p:nvSpPr>
          <p:cNvPr id="4" name="Content Placeholder 2"/>
          <p:cNvSpPr txBox="1">
            <a:spLocks/>
          </p:cNvSpPr>
          <p:nvPr/>
        </p:nvSpPr>
        <p:spPr>
          <a:xfrm>
            <a:off x="999744" y="1825625"/>
            <a:ext cx="10515600" cy="5032374"/>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defRPr/>
            </a:pPr>
            <a:endParaRPr lang="en-US" sz="1600" dirty="0">
              <a:solidFill>
                <a:schemeClr val="tx1">
                  <a:lumMod val="85000"/>
                  <a:lumOff val="15000"/>
                </a:schemeClr>
              </a:solidFill>
              <a:latin typeface="Cormorant" panose="00000500000000000000" pitchFamily="50" charset="0"/>
            </a:endParaRPr>
          </a:p>
          <a:p>
            <a:pPr>
              <a:lnSpc>
                <a:spcPct val="120000"/>
              </a:lnSpc>
              <a:defRPr/>
            </a:pPr>
            <a:r>
              <a:rPr lang="en-US" dirty="0">
                <a:solidFill>
                  <a:schemeClr val="tx1">
                    <a:lumMod val="85000"/>
                    <a:lumOff val="15000"/>
                  </a:schemeClr>
                </a:solidFill>
                <a:latin typeface="Corbel" panose="020B0503020204020204" pitchFamily="34" charset="0"/>
              </a:rPr>
              <a:t>A brief songwriter agreement detailing the percentages of ownership attributed to each person involved in writing a song.</a:t>
            </a:r>
          </a:p>
          <a:p>
            <a:pPr lvl="1">
              <a:lnSpc>
                <a:spcPct val="120000"/>
              </a:lnSpc>
              <a:defRPr/>
            </a:pPr>
            <a:r>
              <a:rPr lang="en-US" sz="2600" dirty="0">
                <a:solidFill>
                  <a:schemeClr val="tx1">
                    <a:lumMod val="85000"/>
                    <a:lumOff val="15000"/>
                  </a:schemeClr>
                </a:solidFill>
                <a:latin typeface="Corbel" panose="020B0503020204020204" pitchFamily="34" charset="0"/>
              </a:rPr>
              <a:t>It will also often designate credit</a:t>
            </a:r>
          </a:p>
          <a:p>
            <a:pPr lvl="2">
              <a:lnSpc>
                <a:spcPct val="120000"/>
              </a:lnSpc>
              <a:defRPr/>
            </a:pPr>
            <a:r>
              <a:rPr lang="en-US" sz="2400" dirty="0" err="1">
                <a:solidFill>
                  <a:schemeClr val="tx1">
                    <a:lumMod val="85000"/>
                    <a:lumOff val="15000"/>
                  </a:schemeClr>
                </a:solidFill>
                <a:latin typeface="Corbel" panose="020B0503020204020204" pitchFamily="34" charset="0"/>
              </a:rPr>
              <a:t>Ie</a:t>
            </a:r>
            <a:r>
              <a:rPr lang="en-US" sz="2400" dirty="0">
                <a:solidFill>
                  <a:schemeClr val="tx1">
                    <a:lumMod val="85000"/>
                    <a:lumOff val="15000"/>
                  </a:schemeClr>
                </a:solidFill>
                <a:latin typeface="Corbel" panose="020B0503020204020204" pitchFamily="34" charset="0"/>
              </a:rPr>
              <a:t>. Words &amp; Music by … </a:t>
            </a:r>
          </a:p>
          <a:p>
            <a:pPr>
              <a:lnSpc>
                <a:spcPct val="120000"/>
              </a:lnSpc>
              <a:defRPr/>
            </a:pPr>
            <a:endParaRPr lang="en-US" sz="1600" dirty="0">
              <a:solidFill>
                <a:schemeClr val="tx1">
                  <a:lumMod val="85000"/>
                  <a:lumOff val="15000"/>
                </a:schemeClr>
              </a:solidFill>
              <a:latin typeface="Corbel" panose="020B0503020204020204" pitchFamily="34" charset="0"/>
            </a:endParaRPr>
          </a:p>
          <a:p>
            <a:pPr>
              <a:lnSpc>
                <a:spcPct val="120000"/>
              </a:lnSpc>
              <a:defRPr/>
            </a:pPr>
            <a:r>
              <a:rPr lang="en-US" dirty="0">
                <a:solidFill>
                  <a:schemeClr val="tx1">
                    <a:lumMod val="85000"/>
                    <a:lumOff val="15000"/>
                  </a:schemeClr>
                </a:solidFill>
                <a:latin typeface="Corbel" panose="020B0503020204020204" pitchFamily="34" charset="0"/>
              </a:rPr>
              <a:t>Absent an agreement to the contrary, each person involved in writing a song has an undivided pro rata ownership interest in the whole work.</a:t>
            </a: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D6B47128-B233-4845-BA47-98FE161FD4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6" name="Rectangle 5">
            <a:extLst>
              <a:ext uri="{FF2B5EF4-FFF2-40B4-BE49-F238E27FC236}">
                <a16:creationId xmlns:a16="http://schemas.microsoft.com/office/drawing/2014/main" id="{43E4B118-C8B3-43EA-9398-8F31B58458D3}"/>
              </a:ext>
            </a:extLst>
          </p:cNvPr>
          <p:cNvSpPr/>
          <p:nvPr/>
        </p:nvSpPr>
        <p:spPr>
          <a:xfrm>
            <a:off x="1957137" y="6488668"/>
            <a:ext cx="8277725" cy="369332"/>
          </a:xfrm>
          <a:prstGeom prst="rect">
            <a:avLst/>
          </a:prstGeom>
        </p:spPr>
        <p:txBody>
          <a:bodyPr wrap="square">
            <a:spAutoFit/>
          </a:bodyPr>
          <a:lstStyle/>
          <a:p>
            <a:pPr algn="ctr"/>
            <a:r>
              <a:rPr lang="en-US" i="1" dirty="0">
                <a:solidFill>
                  <a:schemeClr val="accent1"/>
                </a:solidFill>
                <a:latin typeface="Corbel" panose="020B0503020204020204" pitchFamily="34" charset="0"/>
              </a:rPr>
              <a:t>Model Split Sheet Co-Songwriters Agreement</a:t>
            </a:r>
          </a:p>
        </p:txBody>
      </p:sp>
    </p:spTree>
    <p:extLst>
      <p:ext uri="{BB962C8B-B14F-4D97-AF65-F5344CB8AC3E}">
        <p14:creationId xmlns:p14="http://schemas.microsoft.com/office/powerpoint/2010/main" val="4499852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Publishing Agreements</a:t>
            </a:r>
          </a:p>
        </p:txBody>
      </p:sp>
      <p:sp>
        <p:nvSpPr>
          <p:cNvPr id="4" name="Content Placeholder 2"/>
          <p:cNvSpPr txBox="1">
            <a:spLocks/>
          </p:cNvSpPr>
          <p:nvPr/>
        </p:nvSpPr>
        <p:spPr>
          <a:xfrm>
            <a:off x="999744" y="1825623"/>
            <a:ext cx="10251235" cy="5032377"/>
          </a:xfrm>
          <a:prstGeom prst="rect">
            <a:avLst/>
          </a:prstGeom>
        </p:spPr>
        <p:txBody>
          <a:bodyPr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sz="1100" dirty="0">
              <a:solidFill>
                <a:schemeClr val="tx1">
                  <a:lumMod val="85000"/>
                  <a:lumOff val="15000"/>
                </a:schemeClr>
              </a:solidFill>
              <a:latin typeface="Cormorant" panose="00000500000000000000" pitchFamily="50" charset="0"/>
            </a:endParaRPr>
          </a:p>
          <a:p>
            <a:pPr>
              <a:lnSpc>
                <a:spcPct val="130000"/>
              </a:lnSpc>
              <a:defRPr/>
            </a:pPr>
            <a:r>
              <a:rPr lang="en-US" sz="3000" b="1" dirty="0">
                <a:solidFill>
                  <a:schemeClr val="accent1"/>
                </a:solidFill>
                <a:latin typeface="Corbel" panose="020B0503020204020204" pitchFamily="34" charset="0"/>
              </a:rPr>
              <a:t>Single Song Agreement</a:t>
            </a:r>
          </a:p>
          <a:p>
            <a:pPr lvl="1">
              <a:lnSpc>
                <a:spcPct val="130000"/>
              </a:lnSpc>
              <a:defRPr/>
            </a:pPr>
            <a:r>
              <a:rPr lang="en-US" dirty="0">
                <a:solidFill>
                  <a:schemeClr val="tx1">
                    <a:lumMod val="85000"/>
                    <a:lumOff val="15000"/>
                  </a:schemeClr>
                </a:solidFill>
                <a:latin typeface="Corbel" panose="020B0503020204020204" pitchFamily="34" charset="0"/>
              </a:rPr>
              <a:t>Songwriter assigns copyright ownership of song to publisher in return for services such as promotion, administration, and collection and accounting of proceeds.</a:t>
            </a:r>
          </a:p>
          <a:p>
            <a:pPr>
              <a:lnSpc>
                <a:spcPct val="130000"/>
              </a:lnSpc>
              <a:defRPr/>
            </a:pPr>
            <a:r>
              <a:rPr lang="en-US" sz="3000" b="1" dirty="0">
                <a:solidFill>
                  <a:schemeClr val="accent1"/>
                </a:solidFill>
                <a:latin typeface="Corbel" panose="020B0503020204020204" pitchFamily="34" charset="0"/>
              </a:rPr>
              <a:t>Exclusive Songwriter Agreement</a:t>
            </a:r>
          </a:p>
          <a:p>
            <a:pPr lvl="1">
              <a:lnSpc>
                <a:spcPct val="130000"/>
              </a:lnSpc>
              <a:defRPr/>
            </a:pPr>
            <a:r>
              <a:rPr lang="en-US" dirty="0">
                <a:solidFill>
                  <a:schemeClr val="tx1">
                    <a:lumMod val="85000"/>
                    <a:lumOff val="15000"/>
                  </a:schemeClr>
                </a:solidFill>
                <a:latin typeface="Corbel" panose="020B0503020204020204" pitchFamily="34" charset="0"/>
              </a:rPr>
              <a:t>All compositions created by the songwriter during the term of the agreement will be assigned to the publishing company.</a:t>
            </a:r>
          </a:p>
          <a:p>
            <a:pPr>
              <a:lnSpc>
                <a:spcPct val="130000"/>
              </a:lnSpc>
              <a:defRPr/>
            </a:pPr>
            <a:r>
              <a:rPr lang="en-US" sz="3000" b="1" dirty="0">
                <a:solidFill>
                  <a:schemeClr val="accent1"/>
                </a:solidFill>
                <a:latin typeface="Corbel" panose="020B0503020204020204" pitchFamily="34" charset="0"/>
              </a:rPr>
              <a:t>Copublishing Agreement</a:t>
            </a:r>
            <a:r>
              <a:rPr lang="en-US" sz="3000" dirty="0">
                <a:solidFill>
                  <a:schemeClr val="tx1">
                    <a:lumMod val="85000"/>
                    <a:lumOff val="15000"/>
                  </a:schemeClr>
                </a:solidFill>
                <a:latin typeface="Corbel" panose="020B0503020204020204" pitchFamily="34" charset="0"/>
              </a:rPr>
              <a:t> – Two scenarios</a:t>
            </a:r>
          </a:p>
          <a:p>
            <a:pPr lvl="1">
              <a:lnSpc>
                <a:spcPct val="130000"/>
              </a:lnSpc>
              <a:defRPr/>
            </a:pPr>
            <a:r>
              <a:rPr lang="en-US" dirty="0">
                <a:solidFill>
                  <a:schemeClr val="tx1">
                    <a:lumMod val="85000"/>
                    <a:lumOff val="15000"/>
                  </a:schemeClr>
                </a:solidFill>
                <a:latin typeface="Corbel" panose="020B0503020204020204" pitchFamily="34" charset="0"/>
              </a:rPr>
              <a:t>When two or more writers collaborate in the creation of a composition.</a:t>
            </a:r>
          </a:p>
          <a:p>
            <a:pPr lvl="1">
              <a:lnSpc>
                <a:spcPct val="130000"/>
              </a:lnSpc>
              <a:defRPr/>
            </a:pPr>
            <a:r>
              <a:rPr lang="en-US" dirty="0">
                <a:solidFill>
                  <a:schemeClr val="tx1">
                    <a:lumMod val="85000"/>
                    <a:lumOff val="15000"/>
                  </a:schemeClr>
                </a:solidFill>
                <a:latin typeface="Corbel" panose="020B0503020204020204" pitchFamily="34" charset="0"/>
              </a:rPr>
              <a:t>When a publishing company with greater administrative resources obtains a co-ownership interest in the composition through an assignment of a partial interest from the original publisher.</a:t>
            </a:r>
          </a:p>
          <a:p>
            <a:pPr>
              <a:lnSpc>
                <a:spcPct val="130000"/>
              </a:lnSpc>
              <a:defRPr/>
            </a:pPr>
            <a:r>
              <a:rPr lang="en-US" sz="3000" b="1" dirty="0">
                <a:solidFill>
                  <a:schemeClr val="accent1"/>
                </a:solidFill>
                <a:latin typeface="Corbel" panose="020B0503020204020204" pitchFamily="34" charset="0"/>
              </a:rPr>
              <a:t>Administration Agreement</a:t>
            </a:r>
          </a:p>
          <a:p>
            <a:pPr lvl="1">
              <a:lnSpc>
                <a:spcPct val="130000"/>
              </a:lnSpc>
              <a:defRPr/>
            </a:pPr>
            <a:r>
              <a:rPr lang="en-US" dirty="0">
                <a:solidFill>
                  <a:schemeClr val="tx1">
                    <a:lumMod val="85000"/>
                    <a:lumOff val="15000"/>
                  </a:schemeClr>
                </a:solidFill>
                <a:latin typeface="Corbel" panose="020B0503020204020204" pitchFamily="34" charset="0"/>
              </a:rPr>
              <a:t>Contract for administrative services such as licensing, as well as collection and accounting of proceeds.</a:t>
            </a:r>
          </a:p>
          <a:p>
            <a:pPr>
              <a:lnSpc>
                <a:spcPct val="120000"/>
              </a:lnSpc>
              <a:defRPr/>
            </a:pPr>
            <a:endParaRPr lang="en-US" b="1" u="sng" dirty="0">
              <a:solidFill>
                <a:schemeClr val="tx1">
                  <a:lumMod val="85000"/>
                  <a:lumOff val="15000"/>
                </a:schemeClr>
              </a:solidFill>
              <a:latin typeface="Cormorant" panose="00000500000000000000" pitchFamily="50" charset="0"/>
            </a:endParaRP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B795ABEE-9522-485F-A71C-696ED0B45F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6" name="Rectangle 5">
            <a:extLst>
              <a:ext uri="{FF2B5EF4-FFF2-40B4-BE49-F238E27FC236}">
                <a16:creationId xmlns:a16="http://schemas.microsoft.com/office/drawing/2014/main" id="{7DEF8371-6DFE-47BE-8F65-99C200DE3061}"/>
              </a:ext>
            </a:extLst>
          </p:cNvPr>
          <p:cNvSpPr/>
          <p:nvPr/>
        </p:nvSpPr>
        <p:spPr>
          <a:xfrm>
            <a:off x="1957137" y="6488668"/>
            <a:ext cx="8277725" cy="369332"/>
          </a:xfrm>
          <a:prstGeom prst="rect">
            <a:avLst/>
          </a:prstGeom>
        </p:spPr>
        <p:txBody>
          <a:bodyPr wrap="square">
            <a:spAutoFit/>
          </a:bodyPr>
          <a:lstStyle/>
          <a:p>
            <a:pPr algn="ctr"/>
            <a:r>
              <a:rPr lang="en-US" i="1" dirty="0">
                <a:solidFill>
                  <a:schemeClr val="accent1"/>
                </a:solidFill>
                <a:latin typeface="Corbel" panose="020B0503020204020204" pitchFamily="34" charset="0"/>
              </a:rPr>
              <a:t>Model Exclusive Songwriter Agreement</a:t>
            </a:r>
          </a:p>
        </p:txBody>
      </p:sp>
    </p:spTree>
    <p:extLst>
      <p:ext uri="{BB962C8B-B14F-4D97-AF65-F5344CB8AC3E}">
        <p14:creationId xmlns:p14="http://schemas.microsoft.com/office/powerpoint/2010/main" val="212574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latin typeface="Corbel" panose="020B0503020204020204" pitchFamily="34" charset="0"/>
              </a:rPr>
              <a:t>Rhythm</a:t>
            </a:r>
          </a:p>
        </p:txBody>
      </p:sp>
      <p:sp>
        <p:nvSpPr>
          <p:cNvPr id="4" name="Content Placeholder 2"/>
          <p:cNvSpPr txBox="1">
            <a:spLocks/>
          </p:cNvSpPr>
          <p:nvPr/>
        </p:nvSpPr>
        <p:spPr>
          <a:xfrm>
            <a:off x="999744" y="1825624"/>
            <a:ext cx="10515600" cy="301184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lvl="1">
              <a:lnSpc>
                <a:spcPct val="120000"/>
              </a:lnSpc>
              <a:defRPr/>
            </a:pPr>
            <a:r>
              <a:rPr lang="en-US" sz="2800" dirty="0">
                <a:solidFill>
                  <a:schemeClr val="tx1">
                    <a:lumMod val="85000"/>
                    <a:lumOff val="15000"/>
                  </a:schemeClr>
                </a:solidFill>
                <a:latin typeface="Corbel" panose="020B0503020204020204" pitchFamily="34" charset="0"/>
              </a:rPr>
              <a:t>Definition: the </a:t>
            </a:r>
            <a:r>
              <a:rPr lang="en-US" sz="2800" b="1" dirty="0">
                <a:solidFill>
                  <a:schemeClr val="accent1"/>
                </a:solidFill>
                <a:latin typeface="Corbel" panose="020B0503020204020204" pitchFamily="34" charset="0"/>
              </a:rPr>
              <a:t>pattern of sounds</a:t>
            </a:r>
            <a:r>
              <a:rPr lang="en-US" sz="2800" dirty="0">
                <a:solidFill>
                  <a:schemeClr val="tx1">
                    <a:lumMod val="85000"/>
                    <a:lumOff val="15000"/>
                  </a:schemeClr>
                </a:solidFill>
                <a:latin typeface="Corbel" panose="020B0503020204020204" pitchFamily="34" charset="0"/>
              </a:rPr>
              <a:t> in time and beats in music</a:t>
            </a:r>
          </a:p>
          <a:p>
            <a:pPr lvl="1">
              <a:lnSpc>
                <a:spcPct val="120000"/>
              </a:lnSpc>
              <a:defRPr/>
            </a:pPr>
            <a:endParaRPr lang="en-US" sz="2800" b="1" u="sng" dirty="0">
              <a:solidFill>
                <a:schemeClr val="tx1">
                  <a:lumMod val="85000"/>
                  <a:lumOff val="15000"/>
                </a:schemeClr>
              </a:solidFill>
              <a:latin typeface="Corbel" panose="020B0503020204020204" pitchFamily="34" charset="0"/>
            </a:endParaRPr>
          </a:p>
          <a:p>
            <a:pPr lvl="1">
              <a:lnSpc>
                <a:spcPct val="120000"/>
              </a:lnSpc>
              <a:defRPr/>
            </a:pPr>
            <a:r>
              <a:rPr lang="en-US" sz="2800" dirty="0">
                <a:solidFill>
                  <a:schemeClr val="tx1">
                    <a:lumMod val="85000"/>
                    <a:lumOff val="15000"/>
                  </a:schemeClr>
                </a:solidFill>
                <a:latin typeface="Corbel" panose="020B0503020204020204" pitchFamily="34" charset="0"/>
              </a:rPr>
              <a:t>Example: 4:4 time signature (beats or quarter notes per measure)</a:t>
            </a:r>
          </a:p>
          <a:p>
            <a:pPr>
              <a:lnSpc>
                <a:spcPct val="120000"/>
              </a:lnSpc>
              <a:defRPr/>
            </a:pPr>
            <a:endParaRPr lang="en-US" dirty="0">
              <a:solidFill>
                <a:schemeClr val="tx1">
                  <a:lumMod val="85000"/>
                  <a:lumOff val="15000"/>
                </a:schemeClr>
              </a:solidFill>
              <a:latin typeface="Corbel" panose="020B0503020204020204" pitchFamily="34"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4A7D25F1-F524-4333-9EA3-3FA22C0964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pic>
        <p:nvPicPr>
          <p:cNvPr id="7" name="Picture 2" descr="Image result for 4:4 time signature">
            <a:extLst>
              <a:ext uri="{FF2B5EF4-FFF2-40B4-BE49-F238E27FC236}">
                <a16:creationId xmlns:a16="http://schemas.microsoft.com/office/drawing/2014/main" id="{DB56DD1C-A52E-4655-B68F-8358DCC7A5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7331" y="4222542"/>
            <a:ext cx="2933700" cy="13335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02017BBC-DF68-4FE4-A38B-0ADFC7B28128}"/>
              </a:ext>
            </a:extLst>
          </p:cNvPr>
          <p:cNvSpPr/>
          <p:nvPr/>
        </p:nvSpPr>
        <p:spPr>
          <a:xfrm>
            <a:off x="1957137" y="6488668"/>
            <a:ext cx="8277725" cy="369332"/>
          </a:xfrm>
          <a:prstGeom prst="rect">
            <a:avLst/>
          </a:prstGeom>
        </p:spPr>
        <p:txBody>
          <a:bodyPr wrap="square">
            <a:spAutoFit/>
          </a:bodyPr>
          <a:lstStyle/>
          <a:p>
            <a:pPr algn="ctr"/>
            <a:r>
              <a:rPr lang="en-US" i="1" dirty="0">
                <a:solidFill>
                  <a:schemeClr val="accent1"/>
                </a:solidFill>
                <a:latin typeface="Corbel" panose="020B0503020204020204" pitchFamily="34" charset="0"/>
              </a:rPr>
              <a:t>Copyright Compendium 802.3(b)</a:t>
            </a:r>
          </a:p>
        </p:txBody>
      </p:sp>
    </p:spTree>
    <p:extLst>
      <p:ext uri="{BB962C8B-B14F-4D97-AF65-F5344CB8AC3E}">
        <p14:creationId xmlns:p14="http://schemas.microsoft.com/office/powerpoint/2010/main" val="7635531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CFBCE3-FA6B-40F5-ABB6-BE23D78F7335}"/>
              </a:ext>
            </a:extLst>
          </p:cNvPr>
          <p:cNvSpPr>
            <a:spLocks noGrp="1"/>
          </p:cNvSpPr>
          <p:nvPr>
            <p:ph idx="1"/>
          </p:nvPr>
        </p:nvSpPr>
        <p:spPr>
          <a:xfrm>
            <a:off x="999744" y="1925721"/>
            <a:ext cx="10251235" cy="4368717"/>
          </a:xfrm>
        </p:spPr>
        <p:txBody>
          <a:bodyPr>
            <a:noAutofit/>
          </a:bodyPr>
          <a:lstStyle/>
          <a:p>
            <a:pPr marL="0" indent="0">
              <a:lnSpc>
                <a:spcPct val="130000"/>
              </a:lnSpc>
              <a:buNone/>
            </a:pPr>
            <a:r>
              <a:rPr lang="en-US" sz="2400" dirty="0">
                <a:latin typeface="Corbel" panose="020B0503020204020204" pitchFamily="34" charset="0"/>
              </a:rPr>
              <a:t>Lawyers for the Creative Arts is an Illinois nonprofit organization providing pro bono legal services to individuals and organizations engaged in all areas of the arts – the visual, music, performing and literary arts, as well as arts education and nonprofit organizations in general. Services are provided by LCA staff and a roster of volunteer attorneys experienced in all areas of law which affect the arts. LCA also provides mediation and facilitation services through its Patricia </a:t>
            </a:r>
            <a:r>
              <a:rPr lang="en-US" sz="2400" dirty="0" err="1">
                <a:latin typeface="Corbel" panose="020B0503020204020204" pitchFamily="34" charset="0"/>
              </a:rPr>
              <a:t>Felch</a:t>
            </a:r>
            <a:r>
              <a:rPr lang="en-US" sz="2400" dirty="0">
                <a:latin typeface="Corbel" panose="020B0503020204020204" pitchFamily="34" charset="0"/>
              </a:rPr>
              <a:t> Arts Mediation Service and numerous educational outreach programs. To apply for legal help on your arts-related matters, complete the form at </a:t>
            </a:r>
            <a:r>
              <a:rPr lang="en-US" sz="2400" dirty="0">
                <a:latin typeface="Corbel" panose="020B0503020204020204" pitchFamily="34" charset="0"/>
                <a:hlinkClick r:id="rId2"/>
              </a:rPr>
              <a:t>www.law-arts.org/application</a:t>
            </a:r>
            <a:r>
              <a:rPr lang="en-US" sz="2400" dirty="0">
                <a:latin typeface="Corbel" panose="020B0503020204020204" pitchFamily="34" charset="0"/>
              </a:rPr>
              <a:t>.</a:t>
            </a:r>
          </a:p>
        </p:txBody>
      </p:sp>
      <p:sp>
        <p:nvSpPr>
          <p:cNvPr id="3" name="Title 2">
            <a:extLst>
              <a:ext uri="{FF2B5EF4-FFF2-40B4-BE49-F238E27FC236}">
                <a16:creationId xmlns:a16="http://schemas.microsoft.com/office/drawing/2014/main" id="{283A284D-7B2A-45C3-A9E5-D7371C0755A5}"/>
              </a:ext>
            </a:extLst>
          </p:cNvPr>
          <p:cNvSpPr>
            <a:spLocks noGrp="1"/>
          </p:cNvSpPr>
          <p:nvPr>
            <p:ph type="title"/>
          </p:nvPr>
        </p:nvSpPr>
        <p:spPr/>
        <p:txBody>
          <a:bodyPr/>
          <a:lstStyle/>
          <a:p>
            <a:r>
              <a:rPr lang="en-US" dirty="0">
                <a:latin typeface="Corbel" panose="020B0503020204020204" pitchFamily="34" charset="0"/>
              </a:rPr>
              <a:t>About LCA</a:t>
            </a:r>
          </a:p>
        </p:txBody>
      </p:sp>
      <p:pic>
        <p:nvPicPr>
          <p:cNvPr id="4" name="Picture 3">
            <a:extLst>
              <a:ext uri="{FF2B5EF4-FFF2-40B4-BE49-F238E27FC236}">
                <a16:creationId xmlns:a16="http://schemas.microsoft.com/office/drawing/2014/main" id="{838A8942-ED16-4519-806F-69ED2A8A1B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Tree>
    <p:extLst>
      <p:ext uri="{BB962C8B-B14F-4D97-AF65-F5344CB8AC3E}">
        <p14:creationId xmlns:p14="http://schemas.microsoft.com/office/powerpoint/2010/main" val="18360087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CCFBCE3-FA6B-40F5-ABB6-BE23D78F7335}"/>
              </a:ext>
            </a:extLst>
          </p:cNvPr>
          <p:cNvSpPr>
            <a:spLocks noGrp="1"/>
          </p:cNvSpPr>
          <p:nvPr>
            <p:ph idx="1"/>
          </p:nvPr>
        </p:nvSpPr>
        <p:spPr>
          <a:xfrm>
            <a:off x="983702" y="1941094"/>
            <a:ext cx="10515600" cy="2454443"/>
          </a:xfrm>
        </p:spPr>
        <p:txBody>
          <a:bodyPr>
            <a:normAutofit fontScale="85000" lnSpcReduction="10000"/>
          </a:bodyPr>
          <a:lstStyle/>
          <a:p>
            <a:pPr marL="0" indent="0">
              <a:lnSpc>
                <a:spcPct val="130000"/>
              </a:lnSpc>
              <a:buNone/>
            </a:pPr>
            <a:r>
              <a:rPr lang="en-US" dirty="0">
                <a:latin typeface="Corbel" panose="020B0503020204020204" pitchFamily="34" charset="0"/>
              </a:rPr>
              <a:t>This project is partially supported by a </a:t>
            </a:r>
            <a:r>
              <a:rPr lang="en-US" dirty="0" err="1">
                <a:latin typeface="Corbel" panose="020B0503020204020204" pitchFamily="34" charset="0"/>
              </a:rPr>
              <a:t>CityArts</a:t>
            </a:r>
            <a:r>
              <a:rPr lang="en-US" dirty="0">
                <a:latin typeface="Corbel" panose="020B0503020204020204" pitchFamily="34" charset="0"/>
              </a:rPr>
              <a:t> Grant from the City of Chicago Department of Cultural Affairs &amp; Special Events, and by the Chicago Community Trust. Other funding gratefully acknowledged from </a:t>
            </a:r>
            <a:r>
              <a:rPr lang="en-US" dirty="0" err="1">
                <a:latin typeface="Corbel" panose="020B0503020204020204" pitchFamily="34" charset="0"/>
              </a:rPr>
              <a:t>Alphawood</a:t>
            </a:r>
            <a:r>
              <a:rPr lang="en-US" dirty="0">
                <a:latin typeface="Corbel" panose="020B0503020204020204" pitchFamily="34" charset="0"/>
              </a:rPr>
              <a:t> Foundation, The Chicago Bar Foundation, Gaylord and Dorothy Donnelley Foundation, The Richard H. Driehaus Foundation, and the Illinois Arts Council, a State Agency.</a:t>
            </a:r>
          </a:p>
        </p:txBody>
      </p:sp>
      <p:sp>
        <p:nvSpPr>
          <p:cNvPr id="3" name="Title 2">
            <a:extLst>
              <a:ext uri="{FF2B5EF4-FFF2-40B4-BE49-F238E27FC236}">
                <a16:creationId xmlns:a16="http://schemas.microsoft.com/office/drawing/2014/main" id="{283A284D-7B2A-45C3-A9E5-D7371C0755A5}"/>
              </a:ext>
            </a:extLst>
          </p:cNvPr>
          <p:cNvSpPr>
            <a:spLocks noGrp="1"/>
          </p:cNvSpPr>
          <p:nvPr>
            <p:ph type="title"/>
          </p:nvPr>
        </p:nvSpPr>
        <p:spPr/>
        <p:txBody>
          <a:bodyPr/>
          <a:lstStyle/>
          <a:p>
            <a:r>
              <a:rPr lang="en-US" dirty="0">
                <a:latin typeface="Corbel" panose="020B0503020204020204" pitchFamily="34" charset="0"/>
              </a:rPr>
              <a:t>About LCA</a:t>
            </a:r>
          </a:p>
        </p:txBody>
      </p:sp>
      <p:grpSp>
        <p:nvGrpSpPr>
          <p:cNvPr id="10" name="Group 9">
            <a:extLst>
              <a:ext uri="{FF2B5EF4-FFF2-40B4-BE49-F238E27FC236}">
                <a16:creationId xmlns:a16="http://schemas.microsoft.com/office/drawing/2014/main" id="{6BFCB9BA-8D5F-478A-BD5E-072AF04B2204}"/>
              </a:ext>
            </a:extLst>
          </p:cNvPr>
          <p:cNvGrpSpPr/>
          <p:nvPr/>
        </p:nvGrpSpPr>
        <p:grpSpPr>
          <a:xfrm>
            <a:off x="1279699" y="4272597"/>
            <a:ext cx="9928599" cy="2454443"/>
            <a:chOff x="1648613" y="4304682"/>
            <a:chExt cx="9341598" cy="2276466"/>
          </a:xfrm>
        </p:grpSpPr>
        <p:pic>
          <p:nvPicPr>
            <p:cNvPr id="4" name="Picture 3">
              <a:extLst>
                <a:ext uri="{FF2B5EF4-FFF2-40B4-BE49-F238E27FC236}">
                  <a16:creationId xmlns:a16="http://schemas.microsoft.com/office/drawing/2014/main" id="{176096EA-1C21-4E08-B1FF-026248DE5637}"/>
                </a:ext>
              </a:extLst>
            </p:cNvPr>
            <p:cNvPicPr>
              <a:picLocks noChangeAspect="1"/>
            </p:cNvPicPr>
            <p:nvPr/>
          </p:nvPicPr>
          <p:blipFill>
            <a:blip r:embed="rId2"/>
            <a:stretch>
              <a:fillRect/>
            </a:stretch>
          </p:blipFill>
          <p:spPr>
            <a:xfrm>
              <a:off x="2194338" y="4361882"/>
              <a:ext cx="1450650" cy="800800"/>
            </a:xfrm>
            <a:prstGeom prst="rect">
              <a:avLst/>
            </a:prstGeom>
          </p:spPr>
        </p:pic>
        <p:pic>
          <p:nvPicPr>
            <p:cNvPr id="5" name="Picture 4">
              <a:extLst>
                <a:ext uri="{FF2B5EF4-FFF2-40B4-BE49-F238E27FC236}">
                  <a16:creationId xmlns:a16="http://schemas.microsoft.com/office/drawing/2014/main" id="{9A035FA5-F3F7-4262-94E9-E3D2A5F456B0}"/>
                </a:ext>
              </a:extLst>
            </p:cNvPr>
            <p:cNvPicPr>
              <a:picLocks noChangeAspect="1"/>
            </p:cNvPicPr>
            <p:nvPr/>
          </p:nvPicPr>
          <p:blipFill>
            <a:blip r:embed="rId3"/>
            <a:stretch>
              <a:fillRect/>
            </a:stretch>
          </p:blipFill>
          <p:spPr>
            <a:xfrm>
              <a:off x="5504287" y="4304682"/>
              <a:ext cx="1183425" cy="858000"/>
            </a:xfrm>
            <a:prstGeom prst="rect">
              <a:avLst/>
            </a:prstGeom>
          </p:spPr>
        </p:pic>
        <p:pic>
          <p:nvPicPr>
            <p:cNvPr id="6" name="Picture 5">
              <a:extLst>
                <a:ext uri="{FF2B5EF4-FFF2-40B4-BE49-F238E27FC236}">
                  <a16:creationId xmlns:a16="http://schemas.microsoft.com/office/drawing/2014/main" id="{356E5D21-50D0-4A9E-8008-9F87EAA54FEB}"/>
                </a:ext>
              </a:extLst>
            </p:cNvPr>
            <p:cNvPicPr>
              <a:picLocks noChangeAspect="1"/>
            </p:cNvPicPr>
            <p:nvPr/>
          </p:nvPicPr>
          <p:blipFill>
            <a:blip r:embed="rId4"/>
            <a:stretch>
              <a:fillRect/>
            </a:stretch>
          </p:blipFill>
          <p:spPr>
            <a:xfrm>
              <a:off x="8547011" y="4409549"/>
              <a:ext cx="2443200" cy="753133"/>
            </a:xfrm>
            <a:prstGeom prst="rect">
              <a:avLst/>
            </a:prstGeom>
          </p:spPr>
        </p:pic>
        <p:pic>
          <p:nvPicPr>
            <p:cNvPr id="7" name="Picture 6">
              <a:extLst>
                <a:ext uri="{FF2B5EF4-FFF2-40B4-BE49-F238E27FC236}">
                  <a16:creationId xmlns:a16="http://schemas.microsoft.com/office/drawing/2014/main" id="{798E1643-1335-468D-847C-36FBD5DECB1B}"/>
                </a:ext>
              </a:extLst>
            </p:cNvPr>
            <p:cNvPicPr>
              <a:picLocks noChangeAspect="1"/>
            </p:cNvPicPr>
            <p:nvPr/>
          </p:nvPicPr>
          <p:blipFill>
            <a:blip r:embed="rId5"/>
            <a:stretch>
              <a:fillRect/>
            </a:stretch>
          </p:blipFill>
          <p:spPr>
            <a:xfrm>
              <a:off x="1648613" y="5417949"/>
              <a:ext cx="2290500" cy="972400"/>
            </a:xfrm>
            <a:prstGeom prst="rect">
              <a:avLst/>
            </a:prstGeom>
          </p:spPr>
        </p:pic>
        <p:pic>
          <p:nvPicPr>
            <p:cNvPr id="8" name="Picture 7">
              <a:extLst>
                <a:ext uri="{FF2B5EF4-FFF2-40B4-BE49-F238E27FC236}">
                  <a16:creationId xmlns:a16="http://schemas.microsoft.com/office/drawing/2014/main" id="{30494B22-3CAB-45F8-BF3A-8D771D145F90}"/>
                </a:ext>
              </a:extLst>
            </p:cNvPr>
            <p:cNvPicPr>
              <a:picLocks noChangeAspect="1"/>
            </p:cNvPicPr>
            <p:nvPr/>
          </p:nvPicPr>
          <p:blipFill>
            <a:blip r:embed="rId6"/>
            <a:stretch>
              <a:fillRect/>
            </a:stretch>
          </p:blipFill>
          <p:spPr>
            <a:xfrm>
              <a:off x="3977287" y="5322748"/>
              <a:ext cx="1527000" cy="1258400"/>
            </a:xfrm>
            <a:prstGeom prst="rect">
              <a:avLst/>
            </a:prstGeom>
          </p:spPr>
        </p:pic>
        <p:pic>
          <p:nvPicPr>
            <p:cNvPr id="9" name="Picture 8">
              <a:extLst>
                <a:ext uri="{FF2B5EF4-FFF2-40B4-BE49-F238E27FC236}">
                  <a16:creationId xmlns:a16="http://schemas.microsoft.com/office/drawing/2014/main" id="{92599AC6-7263-47DD-84E7-0E233B0AAF3A}"/>
                </a:ext>
              </a:extLst>
            </p:cNvPr>
            <p:cNvPicPr>
              <a:picLocks noChangeAspect="1"/>
            </p:cNvPicPr>
            <p:nvPr/>
          </p:nvPicPr>
          <p:blipFill>
            <a:blip r:embed="rId7"/>
            <a:stretch>
              <a:fillRect/>
            </a:stretch>
          </p:blipFill>
          <p:spPr>
            <a:xfrm>
              <a:off x="6687712" y="5684570"/>
              <a:ext cx="3855675" cy="810333"/>
            </a:xfrm>
            <a:prstGeom prst="rect">
              <a:avLst/>
            </a:prstGeom>
          </p:spPr>
        </p:pic>
      </p:grpSp>
      <p:pic>
        <p:nvPicPr>
          <p:cNvPr id="11" name="Picture 10">
            <a:extLst>
              <a:ext uri="{FF2B5EF4-FFF2-40B4-BE49-F238E27FC236}">
                <a16:creationId xmlns:a16="http://schemas.microsoft.com/office/drawing/2014/main" id="{A2ADB2C8-E63C-49AD-BFDB-67702DE5981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Tree>
    <p:extLst>
      <p:ext uri="{BB962C8B-B14F-4D97-AF65-F5344CB8AC3E}">
        <p14:creationId xmlns:p14="http://schemas.microsoft.com/office/powerpoint/2010/main" val="4516343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D0D1A-C954-43B0-BFDE-4E7655A87326}"/>
              </a:ext>
            </a:extLst>
          </p:cNvPr>
          <p:cNvSpPr>
            <a:spLocks noGrp="1"/>
          </p:cNvSpPr>
          <p:nvPr>
            <p:ph type="title"/>
          </p:nvPr>
        </p:nvSpPr>
        <p:spPr>
          <a:xfrm>
            <a:off x="1415796" y="1736727"/>
            <a:ext cx="10515600" cy="990431"/>
          </a:xfrm>
        </p:spPr>
        <p:txBody>
          <a:bodyPr/>
          <a:lstStyle/>
          <a:p>
            <a:r>
              <a:rPr lang="en-US" dirty="0">
                <a:latin typeface="Corbel" panose="020B0503020204020204" pitchFamily="34" charset="0"/>
              </a:rPr>
              <a:t>Thanks for viewing</a:t>
            </a:r>
          </a:p>
        </p:txBody>
      </p:sp>
      <p:sp>
        <p:nvSpPr>
          <p:cNvPr id="3" name="Text Placeholder 2">
            <a:extLst>
              <a:ext uri="{FF2B5EF4-FFF2-40B4-BE49-F238E27FC236}">
                <a16:creationId xmlns:a16="http://schemas.microsoft.com/office/drawing/2014/main" id="{5FEBCA19-EE13-4F64-A00E-4B3CC87720DB}"/>
              </a:ext>
            </a:extLst>
          </p:cNvPr>
          <p:cNvSpPr>
            <a:spLocks noGrp="1"/>
          </p:cNvSpPr>
          <p:nvPr>
            <p:ph type="body" idx="1"/>
          </p:nvPr>
        </p:nvSpPr>
        <p:spPr>
          <a:xfrm>
            <a:off x="1415796" y="2727159"/>
            <a:ext cx="10515600" cy="2310062"/>
          </a:xfrm>
        </p:spPr>
        <p:txBody>
          <a:bodyPr>
            <a:normAutofit/>
          </a:bodyPr>
          <a:lstStyle/>
          <a:p>
            <a:r>
              <a:rPr lang="en-US" sz="2600" dirty="0">
                <a:latin typeface="Corbel" panose="020B0503020204020204" pitchFamily="34" charset="0"/>
              </a:rPr>
              <a:t>For more information on this topic, as well as model agreements, please see the Supplementary Materials included with this CLE program.</a:t>
            </a:r>
          </a:p>
          <a:p>
            <a:endParaRPr lang="en-US" sz="2600" dirty="0">
              <a:latin typeface="Corbel" panose="020B0503020204020204" pitchFamily="34" charset="0"/>
            </a:endParaRPr>
          </a:p>
          <a:p>
            <a:r>
              <a:rPr lang="en-US" sz="2600" dirty="0">
                <a:latin typeface="Corbel" panose="020B0503020204020204" pitchFamily="34" charset="0"/>
              </a:rPr>
              <a:t>Please check out the remainder of our series on Representing the LCA Music Client and the rest of the LCA Video Law Library.</a:t>
            </a:r>
          </a:p>
        </p:txBody>
      </p:sp>
    </p:spTree>
    <p:extLst>
      <p:ext uri="{BB962C8B-B14F-4D97-AF65-F5344CB8AC3E}">
        <p14:creationId xmlns:p14="http://schemas.microsoft.com/office/powerpoint/2010/main" val="2796007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latin typeface="Corbel" panose="020B0503020204020204" pitchFamily="34" charset="0"/>
              </a:rPr>
              <a:t>Harmony</a:t>
            </a:r>
          </a:p>
        </p:txBody>
      </p:sp>
      <p:sp>
        <p:nvSpPr>
          <p:cNvPr id="4" name="Content Placeholder 2"/>
          <p:cNvSpPr txBox="1">
            <a:spLocks/>
          </p:cNvSpPr>
          <p:nvPr/>
        </p:nvSpPr>
        <p:spPr>
          <a:xfrm>
            <a:off x="999744" y="1825624"/>
            <a:ext cx="10183121" cy="47938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defRPr/>
            </a:pPr>
            <a:endParaRPr lang="en-US" sz="2800" dirty="0">
              <a:solidFill>
                <a:schemeClr val="tx1">
                  <a:lumMod val="85000"/>
                  <a:lumOff val="15000"/>
                </a:schemeClr>
              </a:solidFill>
              <a:latin typeface="Cormorant" panose="00000500000000000000" pitchFamily="50" charset="0"/>
            </a:endParaRPr>
          </a:p>
          <a:p>
            <a:pPr lvl="1">
              <a:lnSpc>
                <a:spcPct val="120000"/>
              </a:lnSpc>
              <a:defRPr/>
            </a:pPr>
            <a:r>
              <a:rPr lang="en-US" sz="2800" dirty="0">
                <a:solidFill>
                  <a:schemeClr val="tx1">
                    <a:lumMod val="85000"/>
                    <a:lumOff val="15000"/>
                  </a:schemeClr>
                </a:solidFill>
                <a:latin typeface="Corbel" panose="020B0503020204020204" pitchFamily="34" charset="0"/>
              </a:rPr>
              <a:t>Definition: the </a:t>
            </a:r>
            <a:r>
              <a:rPr lang="en-US" sz="2800" b="1" dirty="0">
                <a:solidFill>
                  <a:schemeClr val="accent1"/>
                </a:solidFill>
                <a:latin typeface="Corbel" panose="020B0503020204020204" pitchFamily="34" charset="0"/>
              </a:rPr>
              <a:t>simultaneous notes or chords</a:t>
            </a:r>
            <a:r>
              <a:rPr lang="en-US" sz="2800" dirty="0">
                <a:solidFill>
                  <a:schemeClr val="tx1">
                    <a:lumMod val="85000"/>
                    <a:lumOff val="15000"/>
                  </a:schemeClr>
                </a:solidFill>
                <a:latin typeface="Corbel" panose="020B0503020204020204" pitchFamily="34" charset="0"/>
              </a:rPr>
              <a:t> that support a melody</a:t>
            </a:r>
          </a:p>
          <a:p>
            <a:pPr marL="457200" lvl="1" indent="0">
              <a:lnSpc>
                <a:spcPct val="120000"/>
              </a:lnSpc>
              <a:buNone/>
              <a:defRPr/>
            </a:pPr>
            <a:endParaRPr lang="en-US" sz="2800" b="1" u="sng" dirty="0">
              <a:solidFill>
                <a:schemeClr val="tx1">
                  <a:lumMod val="85000"/>
                  <a:lumOff val="15000"/>
                </a:schemeClr>
              </a:solidFill>
              <a:latin typeface="Corbel" panose="020B0503020204020204" pitchFamily="34" charset="0"/>
            </a:endParaRPr>
          </a:p>
          <a:p>
            <a:pPr lvl="1">
              <a:lnSpc>
                <a:spcPct val="120000"/>
              </a:lnSpc>
              <a:defRPr/>
            </a:pPr>
            <a:r>
              <a:rPr lang="en-US" sz="2800" dirty="0">
                <a:solidFill>
                  <a:schemeClr val="tx1">
                    <a:lumMod val="85000"/>
                    <a:lumOff val="15000"/>
                  </a:schemeClr>
                </a:solidFill>
                <a:latin typeface="Corbel" panose="020B0503020204020204" pitchFamily="34" charset="0"/>
              </a:rPr>
              <a:t>Example: singing “</a:t>
            </a:r>
            <a:r>
              <a:rPr lang="en-US" sz="2800" i="1" dirty="0">
                <a:solidFill>
                  <a:schemeClr val="tx1">
                    <a:lumMod val="85000"/>
                    <a:lumOff val="15000"/>
                  </a:schemeClr>
                </a:solidFill>
                <a:latin typeface="Corbel" panose="020B0503020204020204" pitchFamily="34" charset="0"/>
              </a:rPr>
              <a:t>Mary Had a Little Lamb</a:t>
            </a:r>
            <a:r>
              <a:rPr lang="en-US" sz="2800" dirty="0">
                <a:solidFill>
                  <a:schemeClr val="tx1">
                    <a:lumMod val="85000"/>
                    <a:lumOff val="15000"/>
                  </a:schemeClr>
                </a:solidFill>
                <a:latin typeface="Corbel" panose="020B0503020204020204" pitchFamily="34" charset="0"/>
              </a:rPr>
              <a:t>,” at the same time at a higher pitch than the original melody</a:t>
            </a:r>
            <a:endParaRPr lang="en-US" sz="2800" b="1" u="sng" dirty="0">
              <a:solidFill>
                <a:schemeClr val="tx1">
                  <a:lumMod val="85000"/>
                  <a:lumOff val="15000"/>
                </a:schemeClr>
              </a:solidFill>
              <a:latin typeface="Corbel" panose="020B0503020204020204" pitchFamily="34" charset="0"/>
            </a:endParaRP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9F407EEB-6A7D-4418-80FB-A44BC878C0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6" name="Rectangle 5">
            <a:extLst>
              <a:ext uri="{FF2B5EF4-FFF2-40B4-BE49-F238E27FC236}">
                <a16:creationId xmlns:a16="http://schemas.microsoft.com/office/drawing/2014/main" id="{9D40963F-8364-4D3A-80C4-BECAE31DAEFC}"/>
              </a:ext>
            </a:extLst>
          </p:cNvPr>
          <p:cNvSpPr/>
          <p:nvPr/>
        </p:nvSpPr>
        <p:spPr>
          <a:xfrm>
            <a:off x="1957137" y="6488668"/>
            <a:ext cx="8277725" cy="369332"/>
          </a:xfrm>
          <a:prstGeom prst="rect">
            <a:avLst/>
          </a:prstGeom>
        </p:spPr>
        <p:txBody>
          <a:bodyPr wrap="square">
            <a:spAutoFit/>
          </a:bodyPr>
          <a:lstStyle/>
          <a:p>
            <a:pPr algn="ctr"/>
            <a:r>
              <a:rPr lang="en-US" i="1" dirty="0">
                <a:solidFill>
                  <a:schemeClr val="accent1"/>
                </a:solidFill>
                <a:latin typeface="Corbel" panose="020B0503020204020204" pitchFamily="34" charset="0"/>
              </a:rPr>
              <a:t>Copyright Compendium 802.3(c)</a:t>
            </a:r>
          </a:p>
        </p:txBody>
      </p:sp>
    </p:spTree>
    <p:extLst>
      <p:ext uri="{BB962C8B-B14F-4D97-AF65-F5344CB8AC3E}">
        <p14:creationId xmlns:p14="http://schemas.microsoft.com/office/powerpoint/2010/main" val="758335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  What Makes a Song Recognizable?</a:t>
            </a:r>
          </a:p>
        </p:txBody>
      </p:sp>
      <p:sp>
        <p:nvSpPr>
          <p:cNvPr id="4" name="Content Placeholder 2"/>
          <p:cNvSpPr txBox="1">
            <a:spLocks/>
          </p:cNvSpPr>
          <p:nvPr/>
        </p:nvSpPr>
        <p:spPr>
          <a:xfrm>
            <a:off x="999745" y="1825624"/>
            <a:ext cx="10354056" cy="47938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bel" panose="020B0503020204020204" pitchFamily="34" charset="0"/>
            </a:endParaRPr>
          </a:p>
          <a:p>
            <a:pPr lvl="1">
              <a:lnSpc>
                <a:spcPct val="120000"/>
              </a:lnSpc>
              <a:defRPr/>
            </a:pPr>
            <a:r>
              <a:rPr lang="en-US" sz="2800" dirty="0">
                <a:solidFill>
                  <a:schemeClr val="tx1">
                    <a:lumMod val="85000"/>
                    <a:lumOff val="15000"/>
                  </a:schemeClr>
                </a:solidFill>
                <a:latin typeface="Corbel" panose="020B0503020204020204" pitchFamily="34" charset="0"/>
              </a:rPr>
              <a:t>Strong melodic </a:t>
            </a:r>
            <a:r>
              <a:rPr lang="en-US" sz="2800" b="1" dirty="0">
                <a:solidFill>
                  <a:schemeClr val="accent1"/>
                </a:solidFill>
                <a:latin typeface="Corbel" panose="020B0503020204020204" pitchFamily="34" charset="0"/>
              </a:rPr>
              <a:t>hook</a:t>
            </a:r>
          </a:p>
          <a:p>
            <a:pPr lvl="2">
              <a:lnSpc>
                <a:spcPct val="120000"/>
              </a:lnSpc>
              <a:defRPr/>
            </a:pPr>
            <a:r>
              <a:rPr lang="en-US" sz="2800" dirty="0">
                <a:solidFill>
                  <a:schemeClr val="tx1">
                    <a:lumMod val="85000"/>
                    <a:lumOff val="15000"/>
                  </a:schemeClr>
                </a:solidFill>
                <a:latin typeface="Corbel" panose="020B0503020204020204" pitchFamily="34" charset="0"/>
              </a:rPr>
              <a:t>a catchy combination of melody, lyrics, and rhythm that gets stuck in the listener’s head</a:t>
            </a:r>
          </a:p>
          <a:p>
            <a:pPr lvl="2">
              <a:lnSpc>
                <a:spcPct val="120000"/>
              </a:lnSpc>
              <a:defRPr/>
            </a:pPr>
            <a:endParaRPr lang="en-US" sz="2800" dirty="0">
              <a:solidFill>
                <a:schemeClr val="tx1">
                  <a:lumMod val="85000"/>
                  <a:lumOff val="15000"/>
                </a:schemeClr>
              </a:solidFill>
              <a:latin typeface="Corbel" panose="020B0503020204020204" pitchFamily="34" charset="0"/>
            </a:endParaRPr>
          </a:p>
          <a:p>
            <a:pPr lvl="1">
              <a:lnSpc>
                <a:spcPct val="120000"/>
              </a:lnSpc>
              <a:defRPr/>
            </a:pPr>
            <a:r>
              <a:rPr lang="en-US" sz="2800" dirty="0">
                <a:solidFill>
                  <a:schemeClr val="tx1">
                    <a:lumMod val="85000"/>
                    <a:lumOff val="15000"/>
                  </a:schemeClr>
                </a:solidFill>
                <a:latin typeface="Corbel" panose="020B0503020204020204" pitchFamily="34" charset="0"/>
              </a:rPr>
              <a:t>Lyrics that have a theme, repetition, or a rhyming scheme</a:t>
            </a:r>
          </a:p>
          <a:p>
            <a:pPr lvl="1">
              <a:lnSpc>
                <a:spcPct val="120000"/>
              </a:lnSpc>
              <a:defRPr/>
            </a:pPr>
            <a:endParaRPr lang="en-US" dirty="0">
              <a:solidFill>
                <a:schemeClr val="tx1">
                  <a:lumMod val="85000"/>
                  <a:lumOff val="15000"/>
                </a:schemeClr>
              </a:solidFill>
              <a:latin typeface="Cormorant" panose="00000500000000000000" pitchFamily="50" charset="0"/>
            </a:endParaRP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1DE473F8-1653-4297-A0C8-0A43091B97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Tree>
    <p:extLst>
      <p:ext uri="{BB962C8B-B14F-4D97-AF65-F5344CB8AC3E}">
        <p14:creationId xmlns:p14="http://schemas.microsoft.com/office/powerpoint/2010/main" val="83659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  Copyright Basics</a:t>
            </a:r>
          </a:p>
        </p:txBody>
      </p:sp>
      <p:sp>
        <p:nvSpPr>
          <p:cNvPr id="4" name="Content Placeholder 2"/>
          <p:cNvSpPr txBox="1">
            <a:spLocks/>
          </p:cNvSpPr>
          <p:nvPr/>
        </p:nvSpPr>
        <p:spPr>
          <a:xfrm>
            <a:off x="999744" y="1825624"/>
            <a:ext cx="10529110" cy="47938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lvl="1">
              <a:lnSpc>
                <a:spcPct val="120000"/>
              </a:lnSpc>
              <a:defRPr/>
            </a:pPr>
            <a:r>
              <a:rPr lang="en-US" sz="2800" dirty="0">
                <a:solidFill>
                  <a:schemeClr val="tx1">
                    <a:lumMod val="85000"/>
                    <a:lumOff val="15000"/>
                  </a:schemeClr>
                </a:solidFill>
                <a:latin typeface="Corbel" panose="020B0503020204020204" pitchFamily="34" charset="0"/>
              </a:rPr>
              <a:t>Copyright protections gives the song owner </a:t>
            </a:r>
            <a:r>
              <a:rPr lang="en-US" sz="2800" b="1" dirty="0">
                <a:solidFill>
                  <a:schemeClr val="accent1"/>
                </a:solidFill>
                <a:latin typeface="Corbel" panose="020B0503020204020204" pitchFamily="34" charset="0"/>
              </a:rPr>
              <a:t>exclusive rights</a:t>
            </a:r>
            <a:r>
              <a:rPr lang="en-US" sz="2800" dirty="0">
                <a:solidFill>
                  <a:schemeClr val="tx1">
                    <a:lumMod val="85000"/>
                    <a:lumOff val="15000"/>
                  </a:schemeClr>
                </a:solidFill>
                <a:latin typeface="Corbel" panose="020B0503020204020204" pitchFamily="34" charset="0"/>
              </a:rPr>
              <a:t> to:</a:t>
            </a:r>
          </a:p>
          <a:p>
            <a:pPr lvl="2">
              <a:lnSpc>
                <a:spcPct val="120000"/>
              </a:lnSpc>
              <a:defRPr/>
            </a:pPr>
            <a:r>
              <a:rPr lang="en-US" sz="2600" dirty="0">
                <a:solidFill>
                  <a:schemeClr val="tx1">
                    <a:lumMod val="85000"/>
                    <a:lumOff val="15000"/>
                  </a:schemeClr>
                </a:solidFill>
                <a:latin typeface="Corbel" panose="020B0503020204020204" pitchFamily="34" charset="0"/>
              </a:rPr>
              <a:t>Copy / Reproduce</a:t>
            </a:r>
          </a:p>
          <a:p>
            <a:pPr lvl="2">
              <a:lnSpc>
                <a:spcPct val="120000"/>
              </a:lnSpc>
              <a:defRPr/>
            </a:pPr>
            <a:r>
              <a:rPr lang="en-US" sz="2600" dirty="0">
                <a:solidFill>
                  <a:schemeClr val="tx1">
                    <a:lumMod val="85000"/>
                    <a:lumOff val="15000"/>
                  </a:schemeClr>
                </a:solidFill>
                <a:latin typeface="Corbel" panose="020B0503020204020204" pitchFamily="34" charset="0"/>
              </a:rPr>
              <a:t>Adapt / Create Derivative Works</a:t>
            </a:r>
          </a:p>
          <a:p>
            <a:pPr lvl="2">
              <a:lnSpc>
                <a:spcPct val="120000"/>
              </a:lnSpc>
              <a:defRPr/>
            </a:pPr>
            <a:r>
              <a:rPr lang="en-US" sz="2600" dirty="0">
                <a:solidFill>
                  <a:schemeClr val="tx1">
                    <a:lumMod val="85000"/>
                    <a:lumOff val="15000"/>
                  </a:schemeClr>
                </a:solidFill>
                <a:latin typeface="Corbel" panose="020B0503020204020204" pitchFamily="34" charset="0"/>
              </a:rPr>
              <a:t>Publish / Distribute</a:t>
            </a:r>
          </a:p>
          <a:p>
            <a:pPr lvl="2">
              <a:lnSpc>
                <a:spcPct val="120000"/>
              </a:lnSpc>
              <a:defRPr/>
            </a:pPr>
            <a:r>
              <a:rPr lang="en-US" sz="2600" dirty="0">
                <a:solidFill>
                  <a:schemeClr val="tx1">
                    <a:lumMod val="85000"/>
                    <a:lumOff val="15000"/>
                  </a:schemeClr>
                </a:solidFill>
                <a:latin typeface="Corbel" panose="020B0503020204020204" pitchFamily="34" charset="0"/>
              </a:rPr>
              <a:t>Perform the work publicly</a:t>
            </a:r>
          </a:p>
          <a:p>
            <a:pPr lvl="3">
              <a:lnSpc>
                <a:spcPct val="120000"/>
              </a:lnSpc>
              <a:defRPr/>
            </a:pPr>
            <a:r>
              <a:rPr lang="en-US" sz="2400" dirty="0">
                <a:solidFill>
                  <a:schemeClr val="tx1">
                    <a:lumMod val="85000"/>
                    <a:lumOff val="15000"/>
                  </a:schemeClr>
                </a:solidFill>
                <a:latin typeface="Corbel" panose="020B0503020204020204" pitchFamily="34" charset="0"/>
              </a:rPr>
              <a:t>Including by digital transmission</a:t>
            </a:r>
          </a:p>
          <a:p>
            <a:pPr lvl="2">
              <a:lnSpc>
                <a:spcPct val="120000"/>
              </a:lnSpc>
              <a:defRPr/>
            </a:pPr>
            <a:r>
              <a:rPr lang="en-US" sz="2600" dirty="0">
                <a:solidFill>
                  <a:schemeClr val="tx1">
                    <a:lumMod val="85000"/>
                    <a:lumOff val="15000"/>
                  </a:schemeClr>
                </a:solidFill>
                <a:latin typeface="Corbel" panose="020B0503020204020204" pitchFamily="34" charset="0"/>
              </a:rPr>
              <a:t>Display – the public showing of a copyrighted work</a:t>
            </a: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5B08CDBE-8F10-42B3-8E32-48694F8A1B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6" name="Rectangle 5">
            <a:extLst>
              <a:ext uri="{FF2B5EF4-FFF2-40B4-BE49-F238E27FC236}">
                <a16:creationId xmlns:a16="http://schemas.microsoft.com/office/drawing/2014/main" id="{4A4F6C9D-E422-4D61-8E72-CE78F5479C35}"/>
              </a:ext>
            </a:extLst>
          </p:cNvPr>
          <p:cNvSpPr/>
          <p:nvPr/>
        </p:nvSpPr>
        <p:spPr>
          <a:xfrm>
            <a:off x="1957137" y="6488668"/>
            <a:ext cx="8277725" cy="369332"/>
          </a:xfrm>
          <a:prstGeom prst="rect">
            <a:avLst/>
          </a:prstGeom>
        </p:spPr>
        <p:txBody>
          <a:bodyPr wrap="square">
            <a:spAutoFit/>
          </a:bodyPr>
          <a:lstStyle/>
          <a:p>
            <a:pPr algn="ctr"/>
            <a:r>
              <a:rPr lang="en-US" i="1" dirty="0">
                <a:solidFill>
                  <a:schemeClr val="accent1"/>
                </a:solidFill>
                <a:latin typeface="Corbel" panose="020B0503020204020204" pitchFamily="34" charset="0"/>
              </a:rPr>
              <a:t>17 U.S. Code § 106 - Exclusive rights in copyrighted works</a:t>
            </a:r>
          </a:p>
        </p:txBody>
      </p:sp>
    </p:spTree>
    <p:extLst>
      <p:ext uri="{BB962C8B-B14F-4D97-AF65-F5344CB8AC3E}">
        <p14:creationId xmlns:p14="http://schemas.microsoft.com/office/powerpoint/2010/main" val="3283890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rbel" panose="020B0503020204020204" pitchFamily="34" charset="0"/>
              </a:rPr>
              <a:t> What Does Copyright Protect?</a:t>
            </a:r>
          </a:p>
        </p:txBody>
      </p:sp>
      <p:sp>
        <p:nvSpPr>
          <p:cNvPr id="4" name="Content Placeholder 2"/>
          <p:cNvSpPr txBox="1">
            <a:spLocks/>
          </p:cNvSpPr>
          <p:nvPr/>
        </p:nvSpPr>
        <p:spPr>
          <a:xfrm>
            <a:off x="999744" y="1825624"/>
            <a:ext cx="10504397" cy="4793837"/>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en-US" dirty="0">
              <a:solidFill>
                <a:schemeClr val="tx1">
                  <a:lumMod val="85000"/>
                  <a:lumOff val="15000"/>
                </a:schemeClr>
              </a:solidFill>
              <a:latin typeface="Cormorant" panose="00000500000000000000" pitchFamily="50" charset="0"/>
            </a:endParaRPr>
          </a:p>
          <a:p>
            <a:pPr lvl="1">
              <a:lnSpc>
                <a:spcPct val="120000"/>
              </a:lnSpc>
              <a:defRPr/>
            </a:pPr>
            <a:r>
              <a:rPr lang="en-US" sz="2800" dirty="0">
                <a:solidFill>
                  <a:schemeClr val="tx1">
                    <a:lumMod val="85000"/>
                    <a:lumOff val="15000"/>
                  </a:schemeClr>
                </a:solidFill>
                <a:latin typeface="Corbel" panose="020B0503020204020204" pitchFamily="34" charset="0"/>
              </a:rPr>
              <a:t>Copyright protects the creative “</a:t>
            </a:r>
            <a:r>
              <a:rPr lang="en-US" sz="2800" b="1" dirty="0">
                <a:solidFill>
                  <a:schemeClr val="accent1"/>
                </a:solidFill>
                <a:latin typeface="Corbel" panose="020B0503020204020204" pitchFamily="34" charset="0"/>
              </a:rPr>
              <a:t>expression</a:t>
            </a:r>
            <a:r>
              <a:rPr lang="en-US" sz="2800" dirty="0">
                <a:solidFill>
                  <a:schemeClr val="tx1">
                    <a:lumMod val="85000"/>
                    <a:lumOff val="15000"/>
                  </a:schemeClr>
                </a:solidFill>
                <a:latin typeface="Corbel" panose="020B0503020204020204" pitchFamily="34" charset="0"/>
              </a:rPr>
              <a:t>” of an idea – the specific series of words or notes – not the idea itself</a:t>
            </a:r>
          </a:p>
          <a:p>
            <a:pPr lvl="1">
              <a:lnSpc>
                <a:spcPct val="120000"/>
              </a:lnSpc>
              <a:defRPr/>
            </a:pPr>
            <a:r>
              <a:rPr lang="en-US" sz="2800" dirty="0">
                <a:solidFill>
                  <a:schemeClr val="tx1">
                    <a:lumMod val="85000"/>
                    <a:lumOff val="15000"/>
                  </a:schemeClr>
                </a:solidFill>
                <a:latin typeface="Corbel" panose="020B0503020204020204" pitchFamily="34" charset="0"/>
              </a:rPr>
              <a:t>Copyright Protection Requires:</a:t>
            </a:r>
          </a:p>
          <a:p>
            <a:pPr lvl="2">
              <a:lnSpc>
                <a:spcPct val="120000"/>
              </a:lnSpc>
              <a:defRPr/>
            </a:pPr>
            <a:r>
              <a:rPr lang="en-US" sz="2800" b="1" dirty="0">
                <a:solidFill>
                  <a:schemeClr val="accent1"/>
                </a:solidFill>
                <a:latin typeface="Corbel" panose="020B0503020204020204" pitchFamily="34" charset="0"/>
              </a:rPr>
              <a:t>Original music</a:t>
            </a:r>
            <a:r>
              <a:rPr lang="en-US" sz="2800" dirty="0">
                <a:solidFill>
                  <a:schemeClr val="tx1">
                    <a:lumMod val="85000"/>
                    <a:lumOff val="15000"/>
                  </a:schemeClr>
                </a:solidFill>
                <a:latin typeface="Corbel" panose="020B0503020204020204" pitchFamily="34" charset="0"/>
              </a:rPr>
              <a:t>: lyrics and sound recordings </a:t>
            </a:r>
          </a:p>
          <a:p>
            <a:pPr lvl="2">
              <a:lnSpc>
                <a:spcPct val="120000"/>
              </a:lnSpc>
              <a:defRPr/>
            </a:pPr>
            <a:r>
              <a:rPr lang="en-US" sz="2800" b="1" dirty="0">
                <a:solidFill>
                  <a:schemeClr val="accent1"/>
                </a:solidFill>
                <a:latin typeface="Corbel" panose="020B0503020204020204" pitchFamily="34" charset="0"/>
              </a:rPr>
              <a:t>Authorship</a:t>
            </a:r>
          </a:p>
          <a:p>
            <a:pPr lvl="2">
              <a:lnSpc>
                <a:spcPct val="120000"/>
              </a:lnSpc>
              <a:defRPr/>
            </a:pPr>
            <a:r>
              <a:rPr lang="en-US" sz="2800" b="1" dirty="0">
                <a:solidFill>
                  <a:schemeClr val="accent1"/>
                </a:solidFill>
                <a:latin typeface="Corbel" panose="020B0503020204020204" pitchFamily="34" charset="0"/>
              </a:rPr>
              <a:t>Fixed in a tangible medium of expression</a:t>
            </a:r>
          </a:p>
          <a:p>
            <a:pPr>
              <a:lnSpc>
                <a:spcPct val="120000"/>
              </a:lnSpc>
              <a:defRPr/>
            </a:pPr>
            <a:endParaRPr lang="en-US" dirty="0">
              <a:solidFill>
                <a:schemeClr val="tx1">
                  <a:lumMod val="85000"/>
                  <a:lumOff val="15000"/>
                </a:schemeClr>
              </a:solidFill>
              <a:latin typeface="Cormorant" panose="00000500000000000000" pitchFamily="50" charset="0"/>
            </a:endParaRPr>
          </a:p>
          <a:p>
            <a:pPr marL="0" indent="0">
              <a:lnSpc>
                <a:spcPct val="120000"/>
              </a:lnSpc>
              <a:buNone/>
              <a:defRPr/>
            </a:pPr>
            <a:endParaRPr lang="en-US" dirty="0">
              <a:solidFill>
                <a:schemeClr val="tx1">
                  <a:lumMod val="85000"/>
                  <a:lumOff val="15000"/>
                </a:schemeClr>
              </a:solidFill>
              <a:latin typeface="Cormorant" panose="00000500000000000000" pitchFamily="50" charset="0"/>
            </a:endParaRPr>
          </a:p>
        </p:txBody>
      </p:sp>
      <p:pic>
        <p:nvPicPr>
          <p:cNvPr id="5" name="Picture 4">
            <a:extLst>
              <a:ext uri="{FF2B5EF4-FFF2-40B4-BE49-F238E27FC236}">
                <a16:creationId xmlns:a16="http://schemas.microsoft.com/office/drawing/2014/main" id="{8D465934-EE12-4FA0-AD59-11BE77D58B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0979" y="5877631"/>
            <a:ext cx="765079" cy="800005"/>
          </a:xfrm>
          <a:prstGeom prst="rect">
            <a:avLst/>
          </a:prstGeom>
        </p:spPr>
      </p:pic>
      <p:sp>
        <p:nvSpPr>
          <p:cNvPr id="6" name="Rectangle 5">
            <a:extLst>
              <a:ext uri="{FF2B5EF4-FFF2-40B4-BE49-F238E27FC236}">
                <a16:creationId xmlns:a16="http://schemas.microsoft.com/office/drawing/2014/main" id="{B727C0F5-8704-429D-8C19-365D8E68FC4A}"/>
              </a:ext>
            </a:extLst>
          </p:cNvPr>
          <p:cNvSpPr/>
          <p:nvPr/>
        </p:nvSpPr>
        <p:spPr>
          <a:xfrm>
            <a:off x="1957137" y="6488668"/>
            <a:ext cx="8277725" cy="369332"/>
          </a:xfrm>
          <a:prstGeom prst="rect">
            <a:avLst/>
          </a:prstGeom>
        </p:spPr>
        <p:txBody>
          <a:bodyPr wrap="square">
            <a:spAutoFit/>
          </a:bodyPr>
          <a:lstStyle/>
          <a:p>
            <a:pPr algn="ctr"/>
            <a:r>
              <a:rPr lang="en-US" i="1" dirty="0">
                <a:solidFill>
                  <a:schemeClr val="accent1"/>
                </a:solidFill>
                <a:latin typeface="Corbel" panose="020B0503020204020204" pitchFamily="34" charset="0"/>
              </a:rPr>
              <a:t>Copyright Compendium 802.5(b)</a:t>
            </a:r>
          </a:p>
        </p:txBody>
      </p:sp>
    </p:spTree>
    <p:extLst>
      <p:ext uri="{BB962C8B-B14F-4D97-AF65-F5344CB8AC3E}">
        <p14:creationId xmlns:p14="http://schemas.microsoft.com/office/powerpoint/2010/main" val="2128788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4746</TotalTime>
  <Words>4374</Words>
  <Application>Microsoft Office PowerPoint</Application>
  <PresentationFormat>Widescreen</PresentationFormat>
  <Paragraphs>505</Paragraphs>
  <Slides>52</Slides>
  <Notes>47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52</vt:i4>
      </vt:variant>
    </vt:vector>
  </HeadingPairs>
  <TitlesOfParts>
    <vt:vector size="60" baseType="lpstr">
      <vt:lpstr>Arial</vt:lpstr>
      <vt:lpstr>Calibri</vt:lpstr>
      <vt:lpstr>Calibri Light</vt:lpstr>
      <vt:lpstr>Corbel</vt:lpstr>
      <vt:lpstr>Cormorant</vt:lpstr>
      <vt:lpstr>Cormorant Medium</vt:lpstr>
      <vt:lpstr>Office Theme</vt:lpstr>
      <vt:lpstr>1_Office Theme</vt:lpstr>
      <vt:lpstr>LCA’s Video Law Library</vt:lpstr>
      <vt:lpstr>  What is a Song?</vt:lpstr>
      <vt:lpstr>Melody</vt:lpstr>
      <vt:lpstr>Song Lyrics</vt:lpstr>
      <vt:lpstr>  Rhythm</vt:lpstr>
      <vt:lpstr>  Harmony</vt:lpstr>
      <vt:lpstr>  What Makes a Song Recognizable?</vt:lpstr>
      <vt:lpstr>  Copyright Basics</vt:lpstr>
      <vt:lpstr> What Does Copyright Protect?</vt:lpstr>
      <vt:lpstr>Originality Requirement</vt:lpstr>
      <vt:lpstr>  Works That Do Not Meet the De Minimus    Requirement</vt:lpstr>
      <vt:lpstr>  Fixation</vt:lpstr>
      <vt:lpstr>  Human Authorship Required</vt:lpstr>
      <vt:lpstr>  Copyright Notices</vt:lpstr>
      <vt:lpstr>  Acquiring Music Copyrights</vt:lpstr>
      <vt:lpstr>Sound Recordings </vt:lpstr>
      <vt:lpstr>  Work of Authorship v. Material Object</vt:lpstr>
      <vt:lpstr>  Copies and Phonorecords - §101</vt:lpstr>
      <vt:lpstr>  Copies and Phonorecords - §101</vt:lpstr>
      <vt:lpstr> Songs v. Sound Recordings</vt:lpstr>
      <vt:lpstr>Pre-1972 Song Recordings: Overview</vt:lpstr>
      <vt:lpstr>Pre-1972 Song Recordings: Music Modernization Act</vt:lpstr>
      <vt:lpstr>Sound Recordings and Common Law Copyright</vt:lpstr>
      <vt:lpstr>Core Rights of Music Copyright Holders: Reproduction Rights</vt:lpstr>
      <vt:lpstr>Core Rights of Music Copyright Holders: Public Performance</vt:lpstr>
      <vt:lpstr>Core Rights of Music Copyright Holders: Public Performance</vt:lpstr>
      <vt:lpstr>§202: Work of Authorship v. Material Object</vt:lpstr>
      <vt:lpstr>Work of Authorship v. Material Object</vt:lpstr>
      <vt:lpstr>Exceptions – No License Needed</vt:lpstr>
      <vt:lpstr>Copyright Term</vt:lpstr>
      <vt:lpstr>Copyright Term </vt:lpstr>
      <vt:lpstr>Determining Song Ownership</vt:lpstr>
      <vt:lpstr>Song Authorship</vt:lpstr>
      <vt:lpstr>Assessing Authorship/Ownership</vt:lpstr>
      <vt:lpstr>Joint Authorship</vt:lpstr>
      <vt:lpstr>Types of Joint Works </vt:lpstr>
      <vt:lpstr>Work Made For Hire</vt:lpstr>
      <vt:lpstr>Derivatives</vt:lpstr>
      <vt:lpstr>Derivative Musical Works: Overview</vt:lpstr>
      <vt:lpstr>Derivative Sound Recordings: Overview</vt:lpstr>
      <vt:lpstr>Derivative Sound Recordings: Copyrightable Authorship</vt:lpstr>
      <vt:lpstr>Compilations</vt:lpstr>
      <vt:lpstr>Collective Works</vt:lpstr>
      <vt:lpstr>Songwriting Income</vt:lpstr>
      <vt:lpstr>Beat Makers </vt:lpstr>
      <vt:lpstr>Producers</vt:lpstr>
      <vt:lpstr>Producer Agreements</vt:lpstr>
      <vt:lpstr>Split Sheets</vt:lpstr>
      <vt:lpstr>Publishing Agreements</vt:lpstr>
      <vt:lpstr>About LCA</vt:lpstr>
      <vt:lpstr>About LCA</vt:lpstr>
      <vt:lpstr>Thanks for viewing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intern1</dc:creator>
  <cp:lastModifiedBy>adam.reis.irwinip@outlook.com</cp:lastModifiedBy>
  <cp:revision>84</cp:revision>
  <cp:lastPrinted>2018-03-29T16:46:44Z</cp:lastPrinted>
  <dcterms:created xsi:type="dcterms:W3CDTF">2018-03-27T16:29:37Z</dcterms:created>
  <dcterms:modified xsi:type="dcterms:W3CDTF">2020-02-18T16:40:27Z</dcterms:modified>
</cp:coreProperties>
</file>